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61" r:id="rId3"/>
    <p:sldId id="311" r:id="rId4"/>
    <p:sldId id="259" r:id="rId5"/>
    <p:sldId id="334" r:id="rId6"/>
    <p:sldId id="333" r:id="rId7"/>
    <p:sldId id="338" r:id="rId8"/>
    <p:sldId id="268" r:id="rId9"/>
    <p:sldId id="343" r:id="rId10"/>
    <p:sldId id="342" r:id="rId11"/>
    <p:sldId id="344" r:id="rId12"/>
    <p:sldId id="336" r:id="rId13"/>
    <p:sldId id="271" r:id="rId14"/>
    <p:sldId id="329" r:id="rId15"/>
    <p:sldId id="339" r:id="rId16"/>
    <p:sldId id="297" r:id="rId17"/>
    <p:sldId id="277" r:id="rId18"/>
    <p:sldId id="34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i klugman" initials="" lastIdx="1" clrIdx="0"/>
  <p:cmAuthor id="1" name="Haiwen Zou" initials="HZ" lastIdx="4" clrIdx="1">
    <p:extLst>
      <p:ext uri="{19B8F6BF-5375-455C-9EA6-DF929625EA0E}">
        <p15:presenceInfo xmlns:p15="http://schemas.microsoft.com/office/powerpoint/2012/main" userId="S::hz252@georgetown.edu::fc431e50-edd5-4a6a-9b4a-652168864c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000"/>
    <a:srgbClr val="1C375A"/>
    <a:srgbClr val="1A3253"/>
    <a:srgbClr val="DE4929"/>
    <a:srgbClr val="84C088"/>
    <a:srgbClr val="1A3354"/>
    <a:srgbClr val="9CB367"/>
    <a:srgbClr val="DF0717"/>
    <a:srgbClr val="F1B401"/>
    <a:srgbClr val="7DB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0"/>
    <p:restoredTop sz="70370" autoAdjust="0"/>
  </p:normalViewPr>
  <p:slideViewPr>
    <p:cSldViewPr>
      <p:cViewPr varScale="1">
        <p:scale>
          <a:sx n="77" d="100"/>
          <a:sy n="77" d="100"/>
        </p:scale>
        <p:origin x="1944" y="176"/>
      </p:cViewPr>
      <p:guideLst>
        <p:guide orient="horz" pos="2160"/>
        <p:guide pos="2880"/>
      </p:guideLst>
    </p:cSldViewPr>
  </p:slideViewPr>
  <p:outlineViewPr>
    <p:cViewPr>
      <p:scale>
        <a:sx n="33" d="100"/>
        <a:sy n="33" d="100"/>
      </p:scale>
      <p:origin x="0" y="-7536"/>
    </p:cViewPr>
  </p:outlineViewPr>
  <p:notesTextViewPr>
    <p:cViewPr>
      <p:scale>
        <a:sx n="1" d="1"/>
        <a:sy n="1" d="1"/>
      </p:scale>
      <p:origin x="0" y="0"/>
    </p:cViewPr>
  </p:notesTextViewPr>
  <p:sorterViewPr>
    <p:cViewPr>
      <p:scale>
        <a:sx n="100" d="100"/>
        <a:sy n="100"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80F28-F9E9-2E4D-8FB8-9F14F645D20A}" type="datetimeFigureOut">
              <a:rPr lang="en-US" smtClean="0"/>
              <a:t>10/3/20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13EA5E-3785-0C41-BD6D-943A3C48A079}" type="slidenum">
              <a:rPr lang="en-US" smtClean="0"/>
              <a:t>‹#›</a:t>
            </a:fld>
            <a:endParaRPr lang="en-US"/>
          </a:p>
        </p:txBody>
      </p:sp>
    </p:spTree>
    <p:extLst>
      <p:ext uri="{BB962C8B-B14F-4D97-AF65-F5344CB8AC3E}">
        <p14:creationId xmlns:p14="http://schemas.microsoft.com/office/powerpoint/2010/main" val="3720031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Inspired by the global WPS index first published in 2017 and updated in 2019 that measures the wellbeing of women in 167 countries </a:t>
            </a:r>
          </a:p>
          <a:p>
            <a:pPr marL="171450" indent="-171450">
              <a:buFont typeface="Arial" panose="020B0604020202020204" pitchFamily="34" charset="0"/>
              <a:buChar char="•"/>
            </a:pPr>
            <a:r>
              <a:rPr lang="en-US" dirty="0"/>
              <a:t>This index applies a similar methodology to the 50 states and DC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the ten minutes now I will cover ABCDE. </a:t>
            </a:r>
          </a:p>
        </p:txBody>
      </p:sp>
      <p:sp>
        <p:nvSpPr>
          <p:cNvPr id="4" name="Slide Number Placeholder 3"/>
          <p:cNvSpPr>
            <a:spLocks noGrp="1"/>
          </p:cNvSpPr>
          <p:nvPr>
            <p:ph type="sldNum" sz="quarter" idx="10"/>
          </p:nvPr>
        </p:nvSpPr>
        <p:spPr/>
        <p:txBody>
          <a:bodyPr/>
          <a:lstStyle/>
          <a:p>
            <a:fld id="{0713EA5E-3785-0C41-BD6D-943A3C48A079}" type="slidenum">
              <a:rPr lang="en-US" smtClean="0"/>
              <a:t>1</a:t>
            </a:fld>
            <a:endParaRPr lang="en-US"/>
          </a:p>
        </p:txBody>
      </p:sp>
    </p:spTree>
    <p:extLst>
      <p:ext uri="{BB962C8B-B14F-4D97-AF65-F5344CB8AC3E}">
        <p14:creationId xmlns:p14="http://schemas.microsoft.com/office/powerpoint/2010/main" val="252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While no state had all seven legal protections in place, Oregon had the strongest legal protections for women, scoring six out of seven. Six states—Arkansas, Kentucky, Louisiana, Mississippi, Missouri, and Utah—scored zero. In these six states, abusers subject to domestic violence protective orders are not required to relinquish their firearms, in-person counseling is mandatory for women to have an abortion, and the minimum wage is below the low-income threshold of $12 an hour.</a:t>
            </a:r>
          </a:p>
        </p:txBody>
      </p:sp>
      <p:sp>
        <p:nvSpPr>
          <p:cNvPr id="4" name="Slide Number Placeholder 3"/>
          <p:cNvSpPr>
            <a:spLocks noGrp="1"/>
          </p:cNvSpPr>
          <p:nvPr>
            <p:ph type="sldNum" sz="quarter" idx="10"/>
          </p:nvPr>
        </p:nvSpPr>
        <p:spPr/>
        <p:txBody>
          <a:bodyPr/>
          <a:lstStyle/>
          <a:p>
            <a:fld id="{0713EA5E-3785-0C41-BD6D-943A3C48A079}" type="slidenum">
              <a:rPr lang="en-US" smtClean="0"/>
              <a:t>10</a:t>
            </a:fld>
            <a:endParaRPr lang="en-US"/>
          </a:p>
        </p:txBody>
      </p:sp>
    </p:spTree>
    <p:extLst>
      <p:ext uri="{BB962C8B-B14F-4D97-AF65-F5344CB8AC3E}">
        <p14:creationId xmlns:p14="http://schemas.microsoft.com/office/powerpoint/2010/main" val="2300891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Access to sexual and reproductive healthcare, including abortion, is a core component of justice for women. </a:t>
            </a:r>
          </a:p>
          <a:p>
            <a:pPr marL="171450" indent="-171450">
              <a:buFont typeface="Arial" panose="020B0604020202020204" pitchFamily="34" charset="0"/>
              <a:buChar char="•"/>
            </a:pPr>
            <a:endParaRPr lang="en-US" dirty="0"/>
          </a:p>
          <a:p>
            <a:r>
              <a:rPr lang="en-US" sz="1200" dirty="0">
                <a:solidFill>
                  <a:schemeClr val="accent1"/>
                </a:solidFill>
              </a:rPr>
              <a:t>Overall support for women’s sexual and reproductive healthcare is strong, with 65 percent of adults believing that access to abortion is important to women’s rights.</a:t>
            </a:r>
          </a:p>
          <a:p>
            <a:endParaRPr lang="en-US" sz="1200" dirty="0">
              <a:solidFill>
                <a:schemeClr val="accent1"/>
              </a:solidFill>
            </a:endParaRPr>
          </a:p>
          <a:p>
            <a:r>
              <a:rPr lang="en-US" sz="1200" dirty="0">
                <a:solidFill>
                  <a:schemeClr val="accent1"/>
                </a:solidFill>
              </a:rPr>
              <a:t>However, support us much lower among Republicans – roughly two thirds of republican men and women believe access to abortion is not important to women’s rights.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11</a:t>
            </a:fld>
            <a:endParaRPr lang="en-US"/>
          </a:p>
        </p:txBody>
      </p:sp>
    </p:spTree>
    <p:extLst>
      <p:ext uri="{BB962C8B-B14F-4D97-AF65-F5344CB8AC3E}">
        <p14:creationId xmlns:p14="http://schemas.microsoft.com/office/powerpoint/2010/main" val="42040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More affordable healthcare is correlated with lower rates of maternal mortality </a:t>
            </a:r>
          </a:p>
          <a:p>
            <a:pPr marL="171450" indent="-171450">
              <a:buFont typeface="Arial" panose="020B0604020202020204" pitchFamily="34" charset="0"/>
              <a:buChar char="•"/>
            </a:pPr>
            <a:r>
              <a:rPr lang="en-US" dirty="0"/>
              <a:t>Healthcare affordability is key to women’s physical and mental wellbeing, though varies greatly by state.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 Georgia, MS, and TX, 20 percent of women report not seeing a doctor in the past year due to cost, compared to the national average of 14 percent.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 Utah, 42 percent of Native American women report not seeing a doctor in the past year due to cost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12</a:t>
            </a:fld>
            <a:endParaRPr lang="en-US"/>
          </a:p>
        </p:txBody>
      </p:sp>
    </p:spTree>
    <p:extLst>
      <p:ext uri="{BB962C8B-B14F-4D97-AF65-F5344CB8AC3E}">
        <p14:creationId xmlns:p14="http://schemas.microsoft.com/office/powerpoint/2010/main" val="1445100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states do far better on the US WPS Index—or far worse—than their per capita income rank, suggesting that money is not the whole story. </a:t>
            </a:r>
          </a:p>
          <a:p>
            <a:pPr marL="171450" indent="-171450">
              <a:buFont typeface="Arial" panose="020B0604020202020204" pitchFamily="34" charset="0"/>
              <a:buChar char="•"/>
            </a:pPr>
            <a:r>
              <a:rPr lang="en-US" dirty="0"/>
              <a:t>For example, Maine ranks 44th in per capita GDP but 9th on the index—a 35-place gap. Wyoming, on the other hand, ranks 34 places lower on the index than its GDP per capita rank</a:t>
            </a:r>
          </a:p>
        </p:txBody>
      </p:sp>
      <p:sp>
        <p:nvSpPr>
          <p:cNvPr id="4" name="Slide Number Placeholder 3"/>
          <p:cNvSpPr>
            <a:spLocks noGrp="1"/>
          </p:cNvSpPr>
          <p:nvPr>
            <p:ph type="sldNum" sz="quarter" idx="10"/>
          </p:nvPr>
        </p:nvSpPr>
        <p:spPr/>
        <p:txBody>
          <a:bodyPr/>
          <a:lstStyle/>
          <a:p>
            <a:fld id="{0713EA5E-3785-0C41-BD6D-943A3C48A079}" type="slidenum">
              <a:rPr lang="en-US" smtClean="0"/>
              <a:t>13</a:t>
            </a:fld>
            <a:endParaRPr lang="en-US"/>
          </a:p>
        </p:txBody>
      </p:sp>
    </p:spTree>
    <p:extLst>
      <p:ext uri="{BB962C8B-B14F-4D97-AF65-F5344CB8AC3E}">
        <p14:creationId xmlns:p14="http://schemas.microsoft.com/office/powerpoint/2010/main" val="2452653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Looking specifically at the political aspect of inclusion, the share of women in the state legislature …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Nevada is the only state to reach gender parity in the state legislature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seven states (Alabama, Louisiana, Mississippi, Tennessee, South Carolina, West Virginia, and Wyoming) fewer than one in five state legislators are women, ranging as low as 13 percent in West Virginia </a:t>
            </a:r>
            <a:r>
              <a:rPr lang="en-US" sz="1200" b="0" i="0" kern="1200" dirty="0">
                <a:solidFill>
                  <a:schemeClr val="tx1"/>
                </a:solidFill>
                <a:effectLst/>
                <a:latin typeface="+mn-lt"/>
                <a:ea typeface="+mn-ea"/>
                <a:cs typeface="+mn-cs"/>
              </a:rPr>
              <a:t>- this rate is approximately the same as in Ghana, Syria, and Burkina Faso</a:t>
            </a:r>
            <a:endParaRPr lang="en-US" dirty="0"/>
          </a:p>
          <a:p>
            <a:pPr marL="171450" indent="-171450">
              <a:buFont typeface="Arial" panose="020B0604020202020204" pitchFamily="34" charset="0"/>
              <a:buChar char="•"/>
            </a:pPr>
            <a:r>
              <a:rPr lang="en-US" dirty="0"/>
              <a:t>At current rates of progress, gender parity in state legislature won’t be reached until 2057.</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14</a:t>
            </a:fld>
            <a:endParaRPr lang="en-US"/>
          </a:p>
        </p:txBody>
      </p:sp>
    </p:spTree>
    <p:extLst>
      <p:ext uri="{BB962C8B-B14F-4D97-AF65-F5344CB8AC3E}">
        <p14:creationId xmlns:p14="http://schemas.microsoft.com/office/powerpoint/2010/main" val="1712588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REWRITE </a:t>
            </a:r>
          </a:p>
          <a:p>
            <a:pPr algn="ctr"/>
            <a:endParaRPr lang="en-US" sz="1200" dirty="0"/>
          </a:p>
          <a:p>
            <a:pPr algn="ctr"/>
            <a:r>
              <a:rPr lang="en-US" sz="1200" dirty="0"/>
              <a:t>Solid majority overall support more women in office</a:t>
            </a:r>
          </a:p>
          <a:p>
            <a:pPr algn="ctr"/>
            <a:endParaRPr lang="en-US" sz="1200" dirty="0"/>
          </a:p>
          <a:p>
            <a:pPr algn="ctr"/>
            <a:r>
              <a:rPr lang="en-US" sz="1200" dirty="0"/>
              <a:t> </a:t>
            </a:r>
            <a:r>
              <a:rPr lang="en-US" sz="1200" b="1" dirty="0">
                <a:solidFill>
                  <a:schemeClr val="accent1"/>
                </a:solidFill>
              </a:rPr>
              <a:t>Support strongest among Democrats and Black Americans. </a:t>
            </a:r>
          </a:p>
          <a:p>
            <a:pPr algn="ctr"/>
            <a:endParaRPr lang="en-US" sz="1200" b="1" dirty="0">
              <a:solidFill>
                <a:schemeClr val="accent1"/>
              </a:solidFill>
            </a:endParaRPr>
          </a:p>
          <a:p>
            <a:pPr algn="ctr"/>
            <a:r>
              <a:rPr lang="en-US" sz="1200" b="1" dirty="0">
                <a:solidFill>
                  <a:schemeClr val="accent1"/>
                </a:solidFill>
              </a:rPr>
              <a:t>Least among Republicans and white men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Almost half of white men disagree that the country would be better off with more women in political office. Nearly 70 percent of Republican men think the same. By comparison, 91 percent of Democratic women do believe the country would be better off with more female leadership.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Interestingly, although 55 percent of Mississippi residents see benefits from having more women in office according to our YouGov/</a:t>
            </a:r>
            <a:r>
              <a:rPr lang="en-US" dirty="0" err="1"/>
              <a:t>PerryUndem</a:t>
            </a:r>
            <a:r>
              <a:rPr lang="en-US" dirty="0"/>
              <a:t> survey, women represent only 14 percent of state legislators.</a:t>
            </a:r>
          </a:p>
        </p:txBody>
      </p:sp>
      <p:sp>
        <p:nvSpPr>
          <p:cNvPr id="4" name="Slide Number Placeholder 3"/>
          <p:cNvSpPr>
            <a:spLocks noGrp="1"/>
          </p:cNvSpPr>
          <p:nvPr>
            <p:ph type="sldNum" sz="quarter" idx="5"/>
          </p:nvPr>
        </p:nvSpPr>
        <p:spPr/>
        <p:txBody>
          <a:bodyPr/>
          <a:lstStyle/>
          <a:p>
            <a:fld id="{0713EA5E-3785-0C41-BD6D-943A3C48A079}" type="slidenum">
              <a:rPr lang="en-US" smtClean="0"/>
              <a:t>15</a:t>
            </a:fld>
            <a:endParaRPr lang="en-US"/>
          </a:p>
        </p:txBody>
      </p:sp>
    </p:spTree>
    <p:extLst>
      <p:ext uri="{BB962C8B-B14F-4D97-AF65-F5344CB8AC3E}">
        <p14:creationId xmlns:p14="http://schemas.microsoft.com/office/powerpoint/2010/main" val="42340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gaps are most marked in the inclusion dimension, with wide disparities in women’s representation in state legislatures and college degree acquisition</a:t>
            </a:r>
          </a:p>
          <a:p>
            <a:pPr marL="171450" indent="-171450">
              <a:buFont typeface="Arial" panose="020B0604020202020204" pitchFamily="34" charset="0"/>
              <a:buChar char="•"/>
            </a:pPr>
            <a:r>
              <a:rPr lang="en-US" dirty="0"/>
              <a:t>The systemic forces behind these disparities are driven by explicit and implicit discrimination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Major racial gaps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16</a:t>
            </a:fld>
            <a:endParaRPr lang="en-US"/>
          </a:p>
        </p:txBody>
      </p:sp>
    </p:spTree>
    <p:extLst>
      <p:ext uri="{BB962C8B-B14F-4D97-AF65-F5344CB8AC3E}">
        <p14:creationId xmlns:p14="http://schemas.microsoft.com/office/powerpoint/2010/main" val="3842507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Maternal mortality rates are higher for Black woman than for white women in all states. Though data are missing for several states.</a:t>
            </a:r>
          </a:p>
          <a:p>
            <a:pPr marL="171450" indent="-171450">
              <a:buFont typeface="Arial" panose="020B0604020202020204" pitchFamily="34" charset="0"/>
              <a:buChar char="•"/>
            </a:pPr>
            <a:r>
              <a:rPr lang="en-US" dirty="0"/>
              <a:t>For Black women in New Jersey, maternal mortality rates average 132 deaths per 100,000 live births, nearly quadruple that for white women in the state and 4.4 times the national average. This rate is similar to that in Venezuela and worse than that in Iraq and Nicaragua</a:t>
            </a:r>
          </a:p>
        </p:txBody>
      </p:sp>
      <p:sp>
        <p:nvSpPr>
          <p:cNvPr id="4" name="Slide Number Placeholder 3"/>
          <p:cNvSpPr>
            <a:spLocks noGrp="1"/>
          </p:cNvSpPr>
          <p:nvPr>
            <p:ph type="sldNum" sz="quarter" idx="5"/>
          </p:nvPr>
        </p:nvSpPr>
        <p:spPr/>
        <p:txBody>
          <a:bodyPr/>
          <a:lstStyle/>
          <a:p>
            <a:fld id="{0713EA5E-3785-0C41-BD6D-943A3C48A079}" type="slidenum">
              <a:rPr lang="en-US" smtClean="0"/>
              <a:t>17</a:t>
            </a:fld>
            <a:endParaRPr lang="en-US"/>
          </a:p>
        </p:txBody>
      </p:sp>
    </p:spTree>
    <p:extLst>
      <p:ext uri="{BB962C8B-B14F-4D97-AF65-F5344CB8AC3E}">
        <p14:creationId xmlns:p14="http://schemas.microsoft.com/office/powerpoint/2010/main" val="1687315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solidFill>
                  <a:schemeClr val="accent1"/>
                </a:solidFill>
              </a:rPr>
              <a:t>Efforts to advance gender equality must also address racial injustice.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solidFill>
                <a:schemeClr val="accent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solidFill>
                <a:schemeClr val="accent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solidFill>
                  <a:schemeClr val="accent1"/>
                </a:solidFill>
              </a:rPr>
              <a:t>We hope that this and future editions of the US WPS Index will help hold decisionmakers accountable and guide efforts to advance the status of women in the United States for all women and girls.</a:t>
            </a:r>
          </a:p>
          <a:p>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18</a:t>
            </a:fld>
            <a:endParaRPr lang="en-US"/>
          </a:p>
        </p:txBody>
      </p:sp>
    </p:spTree>
    <p:extLst>
      <p:ext uri="{BB962C8B-B14F-4D97-AF65-F5344CB8AC3E}">
        <p14:creationId xmlns:p14="http://schemas.microsoft.com/office/powerpoint/2010/main" val="271571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kern="1200" dirty="0">
                <a:solidFill>
                  <a:srgbClr val="1A3354"/>
                </a:solidFill>
                <a:latin typeface="Centaur" panose="02030504050205020304" pitchFamily="18" charset="77"/>
                <a:cs typeface="Angsana New" panose="02020603050405020304" pitchFamily="18" charset="-34"/>
              </a:rPr>
              <a:t>I thought it would be best to start by showing exactly what is in the US WPS Index – we capture three dimensions of women’s status and well-being, namely inclusion, justice and security, each of which is measured in terms of four indicators, for a total of 12 indicators.  All the data comes from reliable public sources, and is for the most recent year possible.</a:t>
            </a:r>
          </a:p>
          <a:p>
            <a:endParaRPr lang="en-US" sz="2000" b="1" kern="1200" dirty="0">
              <a:solidFill>
                <a:srgbClr val="1A3354"/>
              </a:solidFill>
              <a:latin typeface="Centaur" panose="02030504050205020304" pitchFamily="18" charset="77"/>
              <a:cs typeface="Angsana New" panose="02020603050405020304" pitchFamily="18" charset="-34"/>
            </a:endParaRPr>
          </a:p>
          <a:p>
            <a:r>
              <a:rPr lang="en-US" sz="2000" b="1" kern="1200" dirty="0">
                <a:solidFill>
                  <a:srgbClr val="1A3354"/>
                </a:solidFill>
                <a:latin typeface="Centaur" panose="02030504050205020304" pitchFamily="18" charset="77"/>
                <a:cs typeface="Angsana New" panose="02020603050405020304" pitchFamily="18" charset="-34"/>
              </a:rPr>
              <a:t>The indicators are equally weighted, and the scores range from zero to one.</a:t>
            </a:r>
          </a:p>
          <a:p>
            <a:endParaRPr lang="en-US" sz="2000" dirty="0"/>
          </a:p>
        </p:txBody>
      </p:sp>
      <p:sp>
        <p:nvSpPr>
          <p:cNvPr id="4" name="Slide Number Placeholder 3"/>
          <p:cNvSpPr>
            <a:spLocks noGrp="1"/>
          </p:cNvSpPr>
          <p:nvPr>
            <p:ph type="sldNum" sz="quarter" idx="5"/>
          </p:nvPr>
        </p:nvSpPr>
        <p:spPr/>
        <p:txBody>
          <a:bodyPr/>
          <a:lstStyle/>
          <a:p>
            <a:fld id="{0713EA5E-3785-0C41-BD6D-943A3C48A079}" type="slidenum">
              <a:rPr lang="en-US" smtClean="0"/>
              <a:t>2</a:t>
            </a:fld>
            <a:endParaRPr lang="en-US"/>
          </a:p>
        </p:txBody>
      </p:sp>
    </p:spTree>
    <p:extLst>
      <p:ext uri="{BB962C8B-B14F-4D97-AF65-F5344CB8AC3E}">
        <p14:creationId xmlns:p14="http://schemas.microsoft.com/office/powerpoint/2010/main" val="255187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en-US" dirty="0"/>
              <a:t>The report we are launching today introduces the new index, explaining the structure, rationale and methodology in chapter 1.   The second chapter xx.  The </a:t>
            </a:r>
            <a:r>
              <a:rPr lang="en-US" dirty="0" err="1"/>
              <a:t>thirdyy</a:t>
            </a:r>
            <a:endParaRPr lang="en-US" dirty="0"/>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r>
              <a:rPr lang="en-US" dirty="0"/>
              <a:t>Oversamples of Black and Latinx women, and the top and bottom states</a:t>
            </a:r>
          </a:p>
          <a:p>
            <a:pPr marL="285750" indent="-285750">
              <a:lnSpc>
                <a:spcPct val="150000"/>
              </a:lnSpc>
              <a:buFont typeface="Arial" panose="020B0604020202020204" pitchFamily="34" charset="0"/>
              <a:buChar char="•"/>
            </a:pPr>
            <a:r>
              <a:rPr lang="en-US" dirty="0"/>
              <a:t>Multiple choice and open-ended questions</a:t>
            </a:r>
          </a:p>
          <a:p>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3</a:t>
            </a:fld>
            <a:endParaRPr lang="en-US"/>
          </a:p>
        </p:txBody>
      </p:sp>
    </p:spTree>
    <p:extLst>
      <p:ext uri="{BB962C8B-B14F-4D97-AF65-F5344CB8AC3E}">
        <p14:creationId xmlns:p14="http://schemas.microsoft.com/office/powerpoint/2010/main" val="266436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cut to the chase, Massachusetts is at the top – indeed scoring four times higher than the bottom ranked state, Louisiana.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Despite MA’s strong overall performance, racial inequalities are stark. Nearly half (45 percent) of white women in MA have a bachelor's degree, compared to only a quarter of Black women. According to our survey, 40 percent of women of color have less than $200 in savings, and 26 percent reported not having enough money to pay for bills and basic needs, such as housing. Latinx women make only 51 cents for every dollar paid to white men.</a:t>
            </a:r>
            <a:endParaRPr lang="en-US" dirty="0"/>
          </a:p>
          <a:p>
            <a:endParaRPr lang="en-US" dirty="0"/>
          </a:p>
          <a:p>
            <a:r>
              <a:rPr lang="en-US" dirty="0"/>
              <a:t>Indeed there are vast differences across states overall – and for specific indicators. </a:t>
            </a:r>
          </a:p>
          <a:p>
            <a:endParaRPr lang="en-US" dirty="0"/>
          </a:p>
          <a:p>
            <a:r>
              <a:rPr lang="en-US" dirty="0"/>
              <a:t>The largest disparities are in legal protections and access to reproductive health services.</a:t>
            </a:r>
          </a:p>
          <a:p>
            <a:endParaRPr lang="en-US" dirty="0"/>
          </a:p>
          <a:p>
            <a:pPr marL="171450" indent="-171450">
              <a:buFont typeface="Arial" panose="020B0604020202020204" pitchFamily="34" charset="0"/>
              <a:buChar char="•"/>
            </a:pPr>
            <a:r>
              <a:rPr lang="en-US" dirty="0"/>
              <a:t>In Wyoming, fewer than 1 in 20 women live in a county with an abortion provider, compared with 19 in 20 women in California, Connecticut, Hawaii, and the District of Columbia.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 will talk later about our measure of legal protection – but just to mention here that only 9 states have mandated paid parental leave and only 7 set the minimum wage above the low income threshold of $12 (can swap with: on 13 states require domestic violence perpetrators subject to protective orders to relinquish their firearms)</a:t>
            </a:r>
          </a:p>
        </p:txBody>
      </p:sp>
      <p:sp>
        <p:nvSpPr>
          <p:cNvPr id="4" name="Slide Number Placeholder 3"/>
          <p:cNvSpPr>
            <a:spLocks noGrp="1"/>
          </p:cNvSpPr>
          <p:nvPr>
            <p:ph type="sldNum" sz="quarter" idx="5"/>
          </p:nvPr>
        </p:nvSpPr>
        <p:spPr/>
        <p:txBody>
          <a:bodyPr/>
          <a:lstStyle/>
          <a:p>
            <a:fld id="{0713EA5E-3785-0C41-BD6D-943A3C48A079}" type="slidenum">
              <a:rPr lang="en-US" smtClean="0"/>
              <a:t>4</a:t>
            </a:fld>
            <a:endParaRPr lang="en-US"/>
          </a:p>
        </p:txBody>
      </p:sp>
    </p:spTree>
    <p:extLst>
      <p:ext uri="{BB962C8B-B14F-4D97-AF65-F5344CB8AC3E}">
        <p14:creationId xmlns:p14="http://schemas.microsoft.com/office/powerpoint/2010/main" val="82263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Our index and report are complimented by findings from a nationally representative survey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Four in five adults believe that it is important for elected officials to work on issues affecting gender equality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2/3 adults believe that the country would be better off with more women in political office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 adults in our survey see women’s access to affordable birth control, abortion, livable wage jobs, equal pay, parental leave, and affordable healthcare as important components of gender equality. Most adults also recognize that only a minority of women in the United States have access to these services and opportunities.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5</a:t>
            </a:fld>
            <a:endParaRPr lang="en-US"/>
          </a:p>
        </p:txBody>
      </p:sp>
    </p:spTree>
    <p:extLst>
      <p:ext uri="{BB962C8B-B14F-4D97-AF65-F5344CB8AC3E}">
        <p14:creationId xmlns:p14="http://schemas.microsoft.com/office/powerpoint/2010/main" val="326920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asked what gender equality looks like to them, respondents most commonly cited equal pay, equal opportunity, and the absence of sexual harassment as key criteria. </a:t>
            </a:r>
          </a:p>
        </p:txBody>
      </p:sp>
      <p:sp>
        <p:nvSpPr>
          <p:cNvPr id="4" name="Slide Number Placeholder 3"/>
          <p:cNvSpPr>
            <a:spLocks noGrp="1"/>
          </p:cNvSpPr>
          <p:nvPr>
            <p:ph type="sldNum" sz="quarter" idx="5"/>
          </p:nvPr>
        </p:nvSpPr>
        <p:spPr/>
        <p:txBody>
          <a:bodyPr/>
          <a:lstStyle/>
          <a:p>
            <a:fld id="{0713EA5E-3785-0C41-BD6D-943A3C48A079}" type="slidenum">
              <a:rPr lang="en-US" smtClean="0"/>
              <a:t>6</a:t>
            </a:fld>
            <a:endParaRPr lang="en-US"/>
          </a:p>
        </p:txBody>
      </p:sp>
    </p:spTree>
    <p:extLst>
      <p:ext uri="{BB962C8B-B14F-4D97-AF65-F5344CB8AC3E}">
        <p14:creationId xmlns:p14="http://schemas.microsoft.com/office/powerpoint/2010/main" val="416743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It would come as no surprise that there are clear patterns in regional performance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Most obviously: all 6 states in the Northeast region are among the 10 best performing states nationally, shown here in dark green, while all 5 of the worst performing states are in the Southeast region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Yet location is not a sole determinant: there are major differences within regions. Thus, while Colorado ranks 14th overall, its neighbors, Utah and Wyoming, rank 36th and 43rd.</a:t>
            </a:r>
          </a:p>
        </p:txBody>
      </p:sp>
      <p:sp>
        <p:nvSpPr>
          <p:cNvPr id="4" name="Slide Number Placeholder 3"/>
          <p:cNvSpPr>
            <a:spLocks noGrp="1"/>
          </p:cNvSpPr>
          <p:nvPr>
            <p:ph type="sldNum" sz="quarter" idx="5"/>
          </p:nvPr>
        </p:nvSpPr>
        <p:spPr/>
        <p:txBody>
          <a:bodyPr/>
          <a:lstStyle/>
          <a:p>
            <a:fld id="{0713EA5E-3785-0C41-BD6D-943A3C48A079}" type="slidenum">
              <a:rPr lang="en-US" smtClean="0"/>
              <a:t>7</a:t>
            </a:fld>
            <a:endParaRPr lang="en-US"/>
          </a:p>
        </p:txBody>
      </p:sp>
    </p:spTree>
    <p:extLst>
      <p:ext uri="{BB962C8B-B14F-4D97-AF65-F5344CB8AC3E}">
        <p14:creationId xmlns:p14="http://schemas.microsoft.com/office/powerpoint/2010/main" val="418568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traffic lights </a:t>
            </a:r>
            <a:r>
              <a:rPr lang="en-US" dirty="0">
                <a:effectLst/>
              </a:rPr>
              <a:t>captures the relative performance of each state on each indicator</a:t>
            </a:r>
          </a:p>
          <a:p>
            <a:pPr marL="171450" indent="-171450">
              <a:buFont typeface="Arial" panose="020B0604020202020204" pitchFamily="34" charset="0"/>
              <a:buChar char="•"/>
            </a:pPr>
            <a:r>
              <a:rPr lang="en-US" dirty="0">
                <a:effectLst/>
              </a:rPr>
              <a:t>New Hampshire is the only state that does well (scores in the top two quintiles) across all 12 indicators </a:t>
            </a:r>
          </a:p>
          <a:p>
            <a:pPr marL="171450" indent="-171450">
              <a:buFont typeface="Arial" panose="020B0604020202020204" pitchFamily="34" charset="0"/>
              <a:buChar char="•"/>
            </a:pPr>
            <a:r>
              <a:rPr lang="en-US" dirty="0">
                <a:effectLst/>
              </a:rPr>
              <a:t>Three states (Louisiana, Arkansas, and Alabama) score in the bottom two quintiles for all indicators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Shows that even states that rank highly have work to do </a:t>
            </a:r>
          </a:p>
          <a:p>
            <a:pPr marL="628650" lvl="1" indent="-171450">
              <a:buFont typeface="Arial" panose="020B0604020202020204" pitchFamily="34" charset="0"/>
              <a:buChar char="•"/>
            </a:pPr>
            <a:r>
              <a:rPr lang="en-US" dirty="0">
                <a:effectLst/>
              </a:rPr>
              <a:t>For example, New Jersey has low rates of women working while in poverty (4%) and high rates of college degree attainment (41%), but last the fourth highest rate of maternal mortality in the country – at 46 deaths per 100,000 live births. </a:t>
            </a:r>
          </a:p>
          <a:p>
            <a:pPr marL="628650" lvl="1" indent="-171450">
              <a:buFont typeface="Arial" panose="020B0604020202020204" pitchFamily="34" charset="0"/>
              <a:buChar char="•"/>
            </a:pPr>
            <a:r>
              <a:rPr lang="en-US" dirty="0">
                <a:effectLst/>
              </a:rPr>
              <a:t>Similarly, Oregon tops the charts in legal protections for women, but is in the bottom ten for women’s employment. </a:t>
            </a:r>
          </a:p>
          <a:p>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8</a:t>
            </a:fld>
            <a:endParaRPr lang="en-US"/>
          </a:p>
        </p:txBody>
      </p:sp>
    </p:spTree>
    <p:extLst>
      <p:ext uri="{BB962C8B-B14F-4D97-AF65-F5344CB8AC3E}">
        <p14:creationId xmlns:p14="http://schemas.microsoft.com/office/powerpoint/2010/main" val="1196711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Emphasis on justice and security for women are key innovations of this index and are central to wellbeing. </a:t>
            </a:r>
          </a:p>
          <a:p>
            <a:pPr marL="171450" indent="-171450">
              <a:buFont typeface="Arial" panose="020B0604020202020204" pitchFamily="34" charset="0"/>
              <a:buChar char="•"/>
            </a:pPr>
            <a:r>
              <a:rPr lang="en-US" dirty="0"/>
              <a:t>Almost half of women respondents to our YouGov/</a:t>
            </a:r>
            <a:r>
              <a:rPr lang="en-US" dirty="0" err="1"/>
              <a:t>PerryUndem</a:t>
            </a:r>
            <a:r>
              <a:rPr lang="en-US" dirty="0"/>
              <a:t> survey said that they “feel unsafe because they are a woman” frequently or sometimes in their daily life</a:t>
            </a:r>
          </a:p>
          <a:p>
            <a:pPr marL="171450" indent="-171450">
              <a:buFont typeface="Arial" panose="020B0604020202020204" pitchFamily="34" charset="0"/>
              <a:buChar char="•"/>
            </a:pPr>
            <a:r>
              <a:rPr lang="en-US" dirty="0"/>
              <a:t>About 60 percent of women in the Southeast region, including Alabama, Kentucky, and Mississippi, report feeling afraid to walk alone at night near their own neighborhood</a:t>
            </a:r>
          </a:p>
          <a:p>
            <a:pPr marL="171450" indent="-171450">
              <a:buFont typeface="Arial" panose="020B0604020202020204" pitchFamily="34" charset="0"/>
              <a:buChar char="•"/>
            </a:pPr>
            <a:r>
              <a:rPr lang="en-US" dirty="0"/>
              <a:t>Intimate partner violence levels are relatively low, though while only about 4 percent of women in the United States have reported intimate partner violence in the past 12 months, about a quarter have experienced violence at the hands of an intimate partner at some point in their life,</a:t>
            </a:r>
          </a:p>
          <a:p>
            <a:pPr marL="628650" lvl="1" indent="-171450">
              <a:buFont typeface="Arial" panose="020B0604020202020204" pitchFamily="34" charset="0"/>
              <a:buChar char="•"/>
            </a:pPr>
            <a:r>
              <a:rPr lang="en-US" dirty="0"/>
              <a:t>State-level data on IPV also hasn’t been collected in over ten years, highlighting huge data gaps that urgently need to be filled.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713EA5E-3785-0C41-BD6D-943A3C48A079}" type="slidenum">
              <a:rPr lang="en-US" smtClean="0"/>
              <a:t>9</a:t>
            </a:fld>
            <a:endParaRPr lang="en-US"/>
          </a:p>
        </p:txBody>
      </p:sp>
    </p:spTree>
    <p:extLst>
      <p:ext uri="{BB962C8B-B14F-4D97-AF65-F5344CB8AC3E}">
        <p14:creationId xmlns:p14="http://schemas.microsoft.com/office/powerpoint/2010/main" val="5506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A5E021-D8CA-44EB-9E1B-13A09C324EED}" type="datetimeFigureOut">
              <a:rPr lang="en-US" smtClean="0"/>
              <a:t>10/3/20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83840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A5E021-D8CA-44EB-9E1B-13A09C324EED}" type="datetimeFigureOut">
              <a:rPr lang="en-US" smtClean="0"/>
              <a:t>10/3/20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172549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A5E021-D8CA-44EB-9E1B-13A09C324EED}" type="datetimeFigureOut">
              <a:rPr lang="en-US" smtClean="0"/>
              <a:t>10/3/20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414164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A5E021-D8CA-44EB-9E1B-13A09C324EED}" type="datetimeFigureOut">
              <a:rPr lang="en-US" smtClean="0"/>
              <a:t>10/3/20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412529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A5E021-D8CA-44EB-9E1B-13A09C324EED}" type="datetimeFigureOut">
              <a:rPr lang="en-US" smtClean="0"/>
              <a:t>10/3/20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22888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A5E021-D8CA-44EB-9E1B-13A09C324EED}" type="datetimeFigureOut">
              <a:rPr lang="en-US" smtClean="0"/>
              <a:t>10/3/20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207936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A5E021-D8CA-44EB-9E1B-13A09C324EED}" type="datetimeFigureOut">
              <a:rPr lang="en-US" smtClean="0"/>
              <a:t>10/3/20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203108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A5E021-D8CA-44EB-9E1B-13A09C324EED}" type="datetimeFigureOut">
              <a:rPr lang="en-US" smtClean="0"/>
              <a:t>10/3/20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1595747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5E021-D8CA-44EB-9E1B-13A09C324EED}" type="datetimeFigureOut">
              <a:rPr lang="en-US" smtClean="0"/>
              <a:t>10/3/20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155748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A5E021-D8CA-44EB-9E1B-13A09C324EED}" type="datetimeFigureOut">
              <a:rPr lang="en-US" smtClean="0"/>
              <a:t>10/3/20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406399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A5E021-D8CA-44EB-9E1B-13A09C324EED}" type="datetimeFigureOut">
              <a:rPr lang="en-US" smtClean="0"/>
              <a:t>10/3/20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DD412-3DF7-495D-B6CD-C60A1D97DE94}" type="slidenum">
              <a:rPr lang="en-US" smtClean="0"/>
              <a:t>‹#›</a:t>
            </a:fld>
            <a:endParaRPr lang="en-US"/>
          </a:p>
        </p:txBody>
      </p:sp>
    </p:spTree>
    <p:extLst>
      <p:ext uri="{BB962C8B-B14F-4D97-AF65-F5344CB8AC3E}">
        <p14:creationId xmlns:p14="http://schemas.microsoft.com/office/powerpoint/2010/main" val="283409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5E021-D8CA-44EB-9E1B-13A09C324EED}" type="datetimeFigureOut">
              <a:rPr lang="en-US" smtClean="0"/>
              <a:t>10/3/20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DD412-3DF7-495D-B6CD-C60A1D97DE94}" type="slidenum">
              <a:rPr lang="en-US" smtClean="0"/>
              <a:t>‹#›</a:t>
            </a:fld>
            <a:endParaRPr lang="en-US"/>
          </a:p>
        </p:txBody>
      </p:sp>
    </p:spTree>
    <p:extLst>
      <p:ext uri="{BB962C8B-B14F-4D97-AF65-F5344CB8AC3E}">
        <p14:creationId xmlns:p14="http://schemas.microsoft.com/office/powerpoint/2010/main" val="14121633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3354"/>
        </a:solidFill>
        <a:effectLst/>
      </p:bgPr>
    </p:bg>
    <p:spTree>
      <p:nvGrpSpPr>
        <p:cNvPr id="1" name=""/>
        <p:cNvGrpSpPr/>
        <p:nvPr/>
      </p:nvGrpSpPr>
      <p:grpSpPr>
        <a:xfrm>
          <a:off x="0" y="0"/>
          <a:ext cx="0" cy="0"/>
          <a:chOff x="0" y="0"/>
          <a:chExt cx="0" cy="0"/>
        </a:xfrm>
      </p:grpSpPr>
      <p:sp>
        <p:nvSpPr>
          <p:cNvPr id="5" name="Rectangle 4"/>
          <p:cNvSpPr/>
          <p:nvPr/>
        </p:nvSpPr>
        <p:spPr>
          <a:xfrm>
            <a:off x="483825" y="838200"/>
            <a:ext cx="3124200" cy="4278094"/>
          </a:xfrm>
          <a:prstGeom prst="rect">
            <a:avLst/>
          </a:prstGeom>
          <a:solidFill>
            <a:srgbClr val="1A3253"/>
          </a:solidFill>
          <a:ln>
            <a:noFill/>
          </a:ln>
        </p:spPr>
        <p:txBody>
          <a:bodyPr wrap="square">
            <a:spAutoFit/>
          </a:bodyPr>
          <a:lstStyle/>
          <a:p>
            <a:endParaRPr lang="en-US" sz="4000" spc="-150" dirty="0">
              <a:solidFill>
                <a:schemeClr val="accent5">
                  <a:lumMod val="50000"/>
                </a:schemeClr>
              </a:solidFill>
              <a:latin typeface="Angsana New" panose="02020603050405020304" pitchFamily="18" charset="-34"/>
              <a:cs typeface="Angsana New" panose="02020603050405020304" pitchFamily="18" charset="-34"/>
            </a:endParaRPr>
          </a:p>
          <a:p>
            <a:endParaRPr lang="en-US" sz="4000" spc="-150" dirty="0">
              <a:solidFill>
                <a:schemeClr val="accent5">
                  <a:lumMod val="50000"/>
                </a:schemeClr>
              </a:solidFill>
              <a:latin typeface="Angsana New" panose="02020603050405020304" pitchFamily="18" charset="-34"/>
              <a:cs typeface="Angsana New" panose="02020603050405020304" pitchFamily="18" charset="-34"/>
            </a:endParaRPr>
          </a:p>
          <a:p>
            <a:r>
              <a:rPr lang="en-US" sz="4000" dirty="0">
                <a:solidFill>
                  <a:schemeClr val="bg1"/>
                </a:solidFill>
                <a:latin typeface="Centaur" panose="020F0502020204030204" pitchFamily="34" charset="0"/>
                <a:cs typeface="Centaur" panose="020F0502020204030204" pitchFamily="34" charset="0"/>
              </a:rPr>
              <a:t>#</a:t>
            </a:r>
            <a:r>
              <a:rPr lang="en-US" sz="4000" dirty="0" err="1">
                <a:solidFill>
                  <a:schemeClr val="bg1"/>
                </a:solidFill>
                <a:latin typeface="Centaur" panose="020F0502020204030204" pitchFamily="34" charset="0"/>
                <a:cs typeface="Centaur" panose="020F0502020204030204" pitchFamily="34" charset="0"/>
              </a:rPr>
              <a:t>USAindex</a:t>
            </a:r>
            <a:endParaRPr lang="en-US" sz="4000" dirty="0">
              <a:solidFill>
                <a:schemeClr val="bg1"/>
              </a:solidFill>
              <a:latin typeface="Centaur" panose="020F0502020204030204" pitchFamily="34" charset="0"/>
              <a:cs typeface="Centaur" panose="020F0502020204030204" pitchFamily="34" charset="0"/>
            </a:endParaRPr>
          </a:p>
          <a:p>
            <a:endParaRPr lang="en-US" sz="4000" spc="-150" dirty="0">
              <a:latin typeface="Centaur" panose="020F0502020204030204" pitchFamily="34" charset="0"/>
              <a:cs typeface="Centaur" panose="020F0502020204030204" pitchFamily="34" charset="0"/>
            </a:endParaRPr>
          </a:p>
          <a:p>
            <a:r>
              <a:rPr lang="en-US" sz="2800" b="1" dirty="0">
                <a:solidFill>
                  <a:srgbClr val="9CB367"/>
                </a:solidFill>
                <a:latin typeface="Centaur" panose="020F0502020204030204" pitchFamily="34" charset="0"/>
                <a:cs typeface="Centaur" panose="020F0502020204030204" pitchFamily="34" charset="0"/>
              </a:rPr>
              <a:t>Jeni Klugman</a:t>
            </a:r>
          </a:p>
          <a:p>
            <a:endParaRPr lang="en-US" sz="2800" b="1" dirty="0">
              <a:solidFill>
                <a:srgbClr val="9CB367"/>
              </a:solidFill>
              <a:latin typeface="Centaur" panose="020F0502020204030204" pitchFamily="34" charset="0"/>
              <a:cs typeface="Centaur" panose="020F0502020204030204" pitchFamily="34" charset="0"/>
            </a:endParaRPr>
          </a:p>
          <a:p>
            <a:r>
              <a:rPr lang="en-US" sz="2800" b="1" dirty="0">
                <a:solidFill>
                  <a:srgbClr val="9CB367"/>
                </a:solidFill>
                <a:latin typeface="Centaur" panose="020F0502020204030204" pitchFamily="34" charset="0"/>
                <a:cs typeface="Centaur" panose="020F0502020204030204" pitchFamily="34" charset="0"/>
              </a:rPr>
              <a:t>October 8, 2020</a:t>
            </a:r>
          </a:p>
          <a:p>
            <a:endParaRPr lang="en-US" sz="2800" b="1" spc="-150" dirty="0">
              <a:solidFill>
                <a:schemeClr val="accent1">
                  <a:lumMod val="75000"/>
                </a:schemeClr>
              </a:solidFill>
              <a:latin typeface="Angsana New" panose="02020603050405020304" pitchFamily="18" charset="-34"/>
              <a:cs typeface="Angsana New" panose="02020603050405020304" pitchFamily="18" charset="-34"/>
            </a:endParaRPr>
          </a:p>
        </p:txBody>
      </p:sp>
      <p:pic>
        <p:nvPicPr>
          <p:cNvPr id="4" name="Picture 3">
            <a:extLst>
              <a:ext uri="{FF2B5EF4-FFF2-40B4-BE49-F238E27FC236}">
                <a16:creationId xmlns:a16="http://schemas.microsoft.com/office/drawing/2014/main" id="{3FD3B7CD-B920-0946-9B14-9D6DA5552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025" y="0"/>
            <a:ext cx="5535975" cy="6858000"/>
          </a:xfrm>
          <a:prstGeom prst="rect">
            <a:avLst/>
          </a:prstGeom>
        </p:spPr>
      </p:pic>
    </p:spTree>
    <p:extLst>
      <p:ext uri="{BB962C8B-B14F-4D97-AF65-F5344CB8AC3E}">
        <p14:creationId xmlns:p14="http://schemas.microsoft.com/office/powerpoint/2010/main" val="1101255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imeline&#10;&#10;Description automatically generated">
            <a:extLst>
              <a:ext uri="{FF2B5EF4-FFF2-40B4-BE49-F238E27FC236}">
                <a16:creationId xmlns:a16="http://schemas.microsoft.com/office/drawing/2014/main" id="{7368F598-B844-9142-9FEB-6C30D1AD0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14" y="2209800"/>
            <a:ext cx="8974016" cy="4294314"/>
          </a:xfrm>
          <a:prstGeom prst="rect">
            <a:avLst/>
          </a:prstGeom>
        </p:spPr>
      </p:pic>
      <p:sp>
        <p:nvSpPr>
          <p:cNvPr id="4" name="Rectangle 3">
            <a:extLst>
              <a:ext uri="{FF2B5EF4-FFF2-40B4-BE49-F238E27FC236}">
                <a16:creationId xmlns:a16="http://schemas.microsoft.com/office/drawing/2014/main" id="{6C3D45EC-44A6-1945-B2D5-DCFC531A7B78}"/>
              </a:ext>
            </a:extLst>
          </p:cNvPr>
          <p:cNvSpPr/>
          <p:nvPr/>
        </p:nvSpPr>
        <p:spPr>
          <a:xfrm>
            <a:off x="617244" y="353886"/>
            <a:ext cx="8559886" cy="1631216"/>
          </a:xfrm>
          <a:prstGeom prst="rect">
            <a:avLst/>
          </a:prstGeom>
        </p:spPr>
        <p:txBody>
          <a:bodyPr wrap="square">
            <a:spAutoFit/>
          </a:bodyPr>
          <a:lstStyle/>
          <a:p>
            <a:r>
              <a:rPr lang="en-US" sz="2500" i="1" dirty="0">
                <a:solidFill>
                  <a:schemeClr val="accent1"/>
                </a:solidFill>
              </a:rPr>
              <a:t>The state in which a woman lives determines her ability to file a workplace sexual harassment claim, her level of protection from an abusive partner, and whether she can take paid time off for caregiving. </a:t>
            </a:r>
          </a:p>
        </p:txBody>
      </p:sp>
    </p:spTree>
    <p:extLst>
      <p:ext uri="{BB962C8B-B14F-4D97-AF65-F5344CB8AC3E}">
        <p14:creationId xmlns:p14="http://schemas.microsoft.com/office/powerpoint/2010/main" val="1504342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5D54FFE9-FDEE-0C43-997A-09892E32A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44771"/>
            <a:ext cx="3931369" cy="5768457"/>
          </a:xfrm>
          <a:prstGeom prst="rect">
            <a:avLst/>
          </a:prstGeom>
        </p:spPr>
      </p:pic>
      <p:sp>
        <p:nvSpPr>
          <p:cNvPr id="6" name="TextBox 5">
            <a:extLst>
              <a:ext uri="{FF2B5EF4-FFF2-40B4-BE49-F238E27FC236}">
                <a16:creationId xmlns:a16="http://schemas.microsoft.com/office/drawing/2014/main" id="{DE5B623F-E754-934A-B7FD-3429A87169F7}"/>
              </a:ext>
            </a:extLst>
          </p:cNvPr>
          <p:cNvSpPr txBox="1"/>
          <p:nvPr/>
        </p:nvSpPr>
        <p:spPr>
          <a:xfrm>
            <a:off x="4876800" y="1600200"/>
            <a:ext cx="4083767" cy="3139321"/>
          </a:xfrm>
          <a:prstGeom prst="rect">
            <a:avLst/>
          </a:prstGeom>
          <a:noFill/>
        </p:spPr>
        <p:txBody>
          <a:bodyPr wrap="square" rtlCol="0">
            <a:spAutoFit/>
          </a:bodyPr>
          <a:lstStyle/>
          <a:p>
            <a:r>
              <a:rPr lang="en-US" sz="2200" dirty="0">
                <a:solidFill>
                  <a:schemeClr val="accent1"/>
                </a:solidFill>
              </a:rPr>
              <a:t>Overall support for women’s sexual and reproductive healthcare is strong, with 65 percent of adults believing that access to abortion is important to women’s rights.</a:t>
            </a:r>
          </a:p>
          <a:p>
            <a:endParaRPr lang="en-US" sz="2200" dirty="0">
              <a:solidFill>
                <a:schemeClr val="accent1"/>
              </a:solidFill>
            </a:endParaRPr>
          </a:p>
          <a:p>
            <a:r>
              <a:rPr lang="en-US" sz="2200" dirty="0">
                <a:solidFill>
                  <a:schemeClr val="accent1"/>
                </a:solidFill>
              </a:rPr>
              <a:t>However, support us much lower among Republicans</a:t>
            </a:r>
          </a:p>
        </p:txBody>
      </p:sp>
    </p:spTree>
    <p:extLst>
      <p:ext uri="{BB962C8B-B14F-4D97-AF65-F5344CB8AC3E}">
        <p14:creationId xmlns:p14="http://schemas.microsoft.com/office/powerpoint/2010/main" val="3148750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9AEF5A-8B6A-D249-9465-70B6B6396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540526"/>
            <a:ext cx="4551218" cy="4943236"/>
          </a:xfrm>
          <a:prstGeom prst="rect">
            <a:avLst/>
          </a:prstGeom>
        </p:spPr>
      </p:pic>
      <p:sp>
        <p:nvSpPr>
          <p:cNvPr id="2" name="Rectangle 1">
            <a:extLst>
              <a:ext uri="{FF2B5EF4-FFF2-40B4-BE49-F238E27FC236}">
                <a16:creationId xmlns:a16="http://schemas.microsoft.com/office/drawing/2014/main" id="{6BD361AF-AABD-634B-B75F-D1AEFD3993CE}"/>
              </a:ext>
            </a:extLst>
          </p:cNvPr>
          <p:cNvSpPr/>
          <p:nvPr/>
        </p:nvSpPr>
        <p:spPr>
          <a:xfrm>
            <a:off x="1302289" y="220379"/>
            <a:ext cx="7501990" cy="707886"/>
          </a:xfrm>
          <a:prstGeom prst="rect">
            <a:avLst/>
          </a:prstGeom>
        </p:spPr>
        <p:txBody>
          <a:bodyPr wrap="none">
            <a:spAutoFit/>
          </a:bodyPr>
          <a:lstStyle/>
          <a:p>
            <a:r>
              <a:rPr lang="en-US" sz="4000" dirty="0"/>
              <a:t>Key factors explaining performance</a:t>
            </a:r>
            <a:endParaRPr lang="en-US" sz="4000" b="1" dirty="0">
              <a:latin typeface="+mj-lt"/>
              <a:ea typeface="+mj-ea"/>
              <a:cs typeface="+mj-cs"/>
            </a:endParaRPr>
          </a:p>
        </p:txBody>
      </p:sp>
      <p:sp>
        <p:nvSpPr>
          <p:cNvPr id="3" name="Rectangle 2">
            <a:extLst>
              <a:ext uri="{FF2B5EF4-FFF2-40B4-BE49-F238E27FC236}">
                <a16:creationId xmlns:a16="http://schemas.microsoft.com/office/drawing/2014/main" id="{648CAAA3-A5E5-0447-8161-15E533163024}"/>
              </a:ext>
            </a:extLst>
          </p:cNvPr>
          <p:cNvSpPr/>
          <p:nvPr/>
        </p:nvSpPr>
        <p:spPr>
          <a:xfrm>
            <a:off x="228600" y="1540526"/>
            <a:ext cx="3657600" cy="3416320"/>
          </a:xfrm>
          <a:prstGeom prst="rect">
            <a:avLst/>
          </a:prstGeom>
        </p:spPr>
        <p:txBody>
          <a:bodyPr wrap="square">
            <a:spAutoFit/>
          </a:bodyPr>
          <a:lstStyle/>
          <a:p>
            <a:r>
              <a:rPr lang="en-US" sz="2400" dirty="0"/>
              <a:t>Multivariate analysis finds that states which do better tend to be :</a:t>
            </a:r>
          </a:p>
          <a:p>
            <a:pPr marL="628650" lvl="1" indent="-171450">
              <a:buFont typeface="Arial" panose="020B0604020202020204" pitchFamily="34" charset="0"/>
              <a:buChar char="•"/>
            </a:pPr>
            <a:r>
              <a:rPr lang="en-US" sz="2400" dirty="0"/>
              <a:t>Richer</a:t>
            </a:r>
          </a:p>
          <a:p>
            <a:pPr marL="628650" lvl="1" indent="-171450">
              <a:buFont typeface="Arial" panose="020B0604020202020204" pitchFamily="34" charset="0"/>
              <a:buChar char="•"/>
            </a:pPr>
            <a:r>
              <a:rPr lang="en-US" sz="2400" dirty="0"/>
              <a:t>More urban</a:t>
            </a:r>
          </a:p>
          <a:p>
            <a:pPr marL="628650" lvl="1" indent="-171450">
              <a:buFont typeface="Arial" panose="020B0604020202020204" pitchFamily="34" charset="0"/>
              <a:buChar char="•"/>
              <a:defRPr/>
            </a:pPr>
            <a:r>
              <a:rPr lang="en-US" sz="2400" dirty="0"/>
              <a:t>Controlled by the Democratic party for more years, and</a:t>
            </a:r>
          </a:p>
          <a:p>
            <a:pPr marL="628650" lvl="1" indent="-171450">
              <a:buFont typeface="Arial" panose="020B0604020202020204" pitchFamily="34" charset="0"/>
              <a:buChar char="•"/>
            </a:pPr>
            <a:r>
              <a:rPr lang="en-US" sz="2400" dirty="0"/>
              <a:t>Less racially diverse</a:t>
            </a:r>
          </a:p>
        </p:txBody>
      </p:sp>
      <p:sp>
        <p:nvSpPr>
          <p:cNvPr id="5" name="Rectangle 4">
            <a:extLst>
              <a:ext uri="{FF2B5EF4-FFF2-40B4-BE49-F238E27FC236}">
                <a16:creationId xmlns:a16="http://schemas.microsoft.com/office/drawing/2014/main" id="{DE592DBF-697A-FC4F-A090-ADB9DBA2EB99}"/>
              </a:ext>
            </a:extLst>
          </p:cNvPr>
          <p:cNvSpPr/>
          <p:nvPr/>
        </p:nvSpPr>
        <p:spPr>
          <a:xfrm>
            <a:off x="5078278" y="1049729"/>
            <a:ext cx="3063467" cy="369332"/>
          </a:xfrm>
          <a:prstGeom prst="rect">
            <a:avLst/>
          </a:prstGeom>
        </p:spPr>
        <p:txBody>
          <a:bodyPr wrap="none">
            <a:spAutoFit/>
          </a:bodyPr>
          <a:lstStyle/>
          <a:p>
            <a:r>
              <a:rPr lang="en-US" b="1" dirty="0"/>
              <a:t>Good things often go together</a:t>
            </a:r>
            <a:endParaRPr lang="en-US" dirty="0"/>
          </a:p>
        </p:txBody>
      </p:sp>
    </p:spTree>
    <p:extLst>
      <p:ext uri="{BB962C8B-B14F-4D97-AF65-F5344CB8AC3E}">
        <p14:creationId xmlns:p14="http://schemas.microsoft.com/office/powerpoint/2010/main" val="824585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092200"/>
          </a:xfrm>
          <a:noFill/>
        </p:spPr>
        <p:txBody>
          <a:bodyPr vert="horz" lIns="91440" tIns="45720" rIns="91440" bIns="45720" rtlCol="0" anchor="b">
            <a:noAutofit/>
          </a:bodyPr>
          <a:lstStyle/>
          <a:p>
            <a:pPr defTabSz="457200"/>
            <a:br>
              <a:rPr lang="en-US" sz="3200" dirty="0"/>
            </a:br>
            <a:endParaRPr lang="en-US" sz="3200" b="1" dirty="0">
              <a:solidFill>
                <a:schemeClr val="accent1">
                  <a:lumMod val="50000"/>
                </a:schemeClr>
              </a:solidFill>
              <a:latin typeface="Angsana New" panose="02020603050405020304" pitchFamily="18" charset="-34"/>
              <a:cs typeface="Angsana New" panose="02020603050405020304" pitchFamily="18" charset="-34"/>
            </a:endParaRPr>
          </a:p>
        </p:txBody>
      </p:sp>
      <p:pic>
        <p:nvPicPr>
          <p:cNvPr id="5" name="Picture 4" descr="Chart, bar chart&#10;&#10;Description automatically generated">
            <a:extLst>
              <a:ext uri="{FF2B5EF4-FFF2-40B4-BE49-F238E27FC236}">
                <a16:creationId xmlns:a16="http://schemas.microsoft.com/office/drawing/2014/main" id="{5863D458-B4C5-854B-8107-F2945EDC7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 y="990600"/>
            <a:ext cx="8902700" cy="5778500"/>
          </a:xfrm>
          <a:prstGeom prst="rect">
            <a:avLst/>
          </a:prstGeom>
        </p:spPr>
      </p:pic>
      <p:sp>
        <p:nvSpPr>
          <p:cNvPr id="3" name="Rectangle 2">
            <a:extLst>
              <a:ext uri="{FF2B5EF4-FFF2-40B4-BE49-F238E27FC236}">
                <a16:creationId xmlns:a16="http://schemas.microsoft.com/office/drawing/2014/main" id="{9ED14A67-D06A-9F42-A84E-C432DDA51359}"/>
              </a:ext>
            </a:extLst>
          </p:cNvPr>
          <p:cNvSpPr/>
          <p:nvPr/>
        </p:nvSpPr>
        <p:spPr>
          <a:xfrm>
            <a:off x="304800" y="153769"/>
            <a:ext cx="8534400" cy="646331"/>
          </a:xfrm>
          <a:prstGeom prst="rect">
            <a:avLst/>
          </a:prstGeom>
        </p:spPr>
        <p:txBody>
          <a:bodyPr wrap="square">
            <a:spAutoFit/>
          </a:bodyPr>
          <a:lstStyle/>
          <a:p>
            <a:pPr algn="ctr"/>
            <a:r>
              <a:rPr lang="en-US" sz="3600" b="1" dirty="0">
                <a:latin typeface="Meridien"/>
              </a:rPr>
              <a:t>Money matters, but not the whole story </a:t>
            </a:r>
            <a:endParaRPr lang="en-US" sz="3600" b="1" dirty="0"/>
          </a:p>
        </p:txBody>
      </p:sp>
    </p:spTree>
    <p:extLst>
      <p:ext uri="{BB962C8B-B14F-4D97-AF65-F5344CB8AC3E}">
        <p14:creationId xmlns:p14="http://schemas.microsoft.com/office/powerpoint/2010/main" val="3758356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a:extLst>
              <a:ext uri="{FF2B5EF4-FFF2-40B4-BE49-F238E27FC236}">
                <a16:creationId xmlns:a16="http://schemas.microsoft.com/office/drawing/2014/main" id="{AC09FD63-B5B6-8A49-BDE8-8C3A8EA13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218"/>
            <a:ext cx="5411624" cy="5181600"/>
          </a:xfrm>
          <a:prstGeom prst="rect">
            <a:avLst/>
          </a:prstGeom>
        </p:spPr>
      </p:pic>
      <p:pic>
        <p:nvPicPr>
          <p:cNvPr id="5" name="Picture 4" descr="Chart, timeline&#10;&#10;Description automatically generated">
            <a:extLst>
              <a:ext uri="{FF2B5EF4-FFF2-40B4-BE49-F238E27FC236}">
                <a16:creationId xmlns:a16="http://schemas.microsoft.com/office/drawing/2014/main" id="{87C8BB2A-B69D-624A-B4FD-6A1EE7879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2224" y="2209800"/>
            <a:ext cx="3917318" cy="3484200"/>
          </a:xfrm>
          <a:prstGeom prst="rect">
            <a:avLst/>
          </a:prstGeom>
        </p:spPr>
      </p:pic>
      <p:sp>
        <p:nvSpPr>
          <p:cNvPr id="2" name="Rectangle 1">
            <a:extLst>
              <a:ext uri="{FF2B5EF4-FFF2-40B4-BE49-F238E27FC236}">
                <a16:creationId xmlns:a16="http://schemas.microsoft.com/office/drawing/2014/main" id="{D56104F3-81B8-B84D-9D5B-E106C3CD08E3}"/>
              </a:ext>
            </a:extLst>
          </p:cNvPr>
          <p:cNvSpPr/>
          <p:nvPr/>
        </p:nvSpPr>
        <p:spPr>
          <a:xfrm>
            <a:off x="327341" y="0"/>
            <a:ext cx="8489318" cy="1477328"/>
          </a:xfrm>
          <a:prstGeom prst="rect">
            <a:avLst/>
          </a:prstGeom>
        </p:spPr>
        <p:txBody>
          <a:bodyPr wrap="square">
            <a:spAutoFit/>
          </a:bodyPr>
          <a:lstStyle/>
          <a:p>
            <a:pPr marL="171450" indent="-171450">
              <a:buFont typeface="Arial" panose="020B0604020202020204" pitchFamily="34" charset="0"/>
              <a:buChar char="•"/>
            </a:pPr>
            <a:endParaRPr lang="en-US" dirty="0"/>
          </a:p>
          <a:p>
            <a:r>
              <a:rPr lang="en-US" sz="3600" dirty="0"/>
              <a:t>Only one state currently has gender parity in political representation</a:t>
            </a:r>
          </a:p>
        </p:txBody>
      </p:sp>
    </p:spTree>
    <p:extLst>
      <p:ext uri="{BB962C8B-B14F-4D97-AF65-F5344CB8AC3E}">
        <p14:creationId xmlns:p14="http://schemas.microsoft.com/office/powerpoint/2010/main" val="3972260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79FB2D1C-2A68-2B4A-9BCE-B1F427B8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 y="1293063"/>
            <a:ext cx="4172888" cy="5788199"/>
          </a:xfrm>
          <a:prstGeom prst="rect">
            <a:avLst/>
          </a:prstGeom>
        </p:spPr>
      </p:pic>
      <p:sp>
        <p:nvSpPr>
          <p:cNvPr id="5" name="TextBox 4">
            <a:extLst>
              <a:ext uri="{FF2B5EF4-FFF2-40B4-BE49-F238E27FC236}">
                <a16:creationId xmlns:a16="http://schemas.microsoft.com/office/drawing/2014/main" id="{722DD569-69E2-BB4E-9E3A-4A141B559235}"/>
              </a:ext>
            </a:extLst>
          </p:cNvPr>
          <p:cNvSpPr txBox="1"/>
          <p:nvPr/>
        </p:nvSpPr>
        <p:spPr>
          <a:xfrm>
            <a:off x="5087288" y="2074039"/>
            <a:ext cx="3657600" cy="3323987"/>
          </a:xfrm>
          <a:prstGeom prst="rect">
            <a:avLst/>
          </a:prstGeom>
          <a:noFill/>
        </p:spPr>
        <p:txBody>
          <a:bodyPr wrap="square" rtlCol="0">
            <a:spAutoFit/>
          </a:bodyPr>
          <a:lstStyle/>
          <a:p>
            <a:pPr algn="ctr"/>
            <a:r>
              <a:rPr lang="en-US" sz="3000" b="1" dirty="0">
                <a:solidFill>
                  <a:schemeClr val="accent1"/>
                </a:solidFill>
              </a:rPr>
              <a:t>Support strongest among Democrats and Black Americans. </a:t>
            </a:r>
          </a:p>
          <a:p>
            <a:pPr algn="ctr"/>
            <a:endParaRPr lang="en-US" sz="3000" b="1" dirty="0">
              <a:solidFill>
                <a:schemeClr val="accent1"/>
              </a:solidFill>
            </a:endParaRPr>
          </a:p>
          <a:p>
            <a:pPr algn="ctr"/>
            <a:r>
              <a:rPr lang="en-US" sz="3000" b="1" dirty="0">
                <a:solidFill>
                  <a:schemeClr val="accent1"/>
                </a:solidFill>
              </a:rPr>
              <a:t>Least among Republicans and white men</a:t>
            </a:r>
          </a:p>
        </p:txBody>
      </p:sp>
      <p:sp>
        <p:nvSpPr>
          <p:cNvPr id="2" name="Rectangle 1">
            <a:extLst>
              <a:ext uri="{FF2B5EF4-FFF2-40B4-BE49-F238E27FC236}">
                <a16:creationId xmlns:a16="http://schemas.microsoft.com/office/drawing/2014/main" id="{D89A8114-D9E5-9546-BE85-95C87ED57360}"/>
              </a:ext>
            </a:extLst>
          </p:cNvPr>
          <p:cNvSpPr/>
          <p:nvPr/>
        </p:nvSpPr>
        <p:spPr>
          <a:xfrm>
            <a:off x="121920" y="-152400"/>
            <a:ext cx="8900160" cy="1477328"/>
          </a:xfrm>
          <a:prstGeom prst="rect">
            <a:avLst/>
          </a:prstGeom>
        </p:spPr>
        <p:txBody>
          <a:bodyPr wrap="square">
            <a:spAutoFit/>
          </a:bodyPr>
          <a:lstStyle/>
          <a:p>
            <a:pPr marL="171450" lvl="0" indent="-171450">
              <a:buFont typeface="Arial" panose="020B0604020202020204" pitchFamily="34" charset="0"/>
              <a:buChar char="•"/>
              <a:defRPr/>
            </a:pPr>
            <a:endParaRPr lang="en-US" dirty="0"/>
          </a:p>
          <a:p>
            <a:pPr lvl="0">
              <a:defRPr/>
            </a:pPr>
            <a:r>
              <a:rPr lang="en-US" sz="3600" dirty="0"/>
              <a:t>Solid majority overall support more women in political office</a:t>
            </a:r>
          </a:p>
        </p:txBody>
      </p:sp>
    </p:spTree>
    <p:extLst>
      <p:ext uri="{BB962C8B-B14F-4D97-AF65-F5344CB8AC3E}">
        <p14:creationId xmlns:p14="http://schemas.microsoft.com/office/powerpoint/2010/main" val="2018731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radar chart&#10;&#10;Description automatically generated">
            <a:extLst>
              <a:ext uri="{FF2B5EF4-FFF2-40B4-BE49-F238E27FC236}">
                <a16:creationId xmlns:a16="http://schemas.microsoft.com/office/drawing/2014/main" id="{02E130AD-ABEA-8A4E-9EB6-BEF43247C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83" y="1110929"/>
            <a:ext cx="4541009" cy="4636142"/>
          </a:xfrm>
          <a:prstGeom prst="rect">
            <a:avLst/>
          </a:prstGeom>
        </p:spPr>
      </p:pic>
      <p:sp>
        <p:nvSpPr>
          <p:cNvPr id="2" name="Rectangle 1">
            <a:extLst>
              <a:ext uri="{FF2B5EF4-FFF2-40B4-BE49-F238E27FC236}">
                <a16:creationId xmlns:a16="http://schemas.microsoft.com/office/drawing/2014/main" id="{91A00DCA-ED6A-F54F-8A83-B313E3B8FF38}"/>
              </a:ext>
            </a:extLst>
          </p:cNvPr>
          <p:cNvSpPr/>
          <p:nvPr/>
        </p:nvSpPr>
        <p:spPr>
          <a:xfrm>
            <a:off x="4572000" y="1110929"/>
            <a:ext cx="4496674" cy="3970318"/>
          </a:xfrm>
          <a:prstGeom prst="rect">
            <a:avLst/>
          </a:prstGeom>
        </p:spPr>
        <p:txBody>
          <a:bodyPr wrap="square">
            <a:spAutoFit/>
          </a:bodyPr>
          <a:lstStyle/>
          <a:p>
            <a:r>
              <a:rPr lang="en-US" dirty="0"/>
              <a:t>College education </a:t>
            </a:r>
          </a:p>
          <a:p>
            <a:pPr marL="742950" lvl="1" indent="-285750">
              <a:buFont typeface="Arial" panose="020B0604020202020204" pitchFamily="34" charset="0"/>
              <a:buChar char="•"/>
            </a:pPr>
            <a:r>
              <a:rPr lang="en-US" dirty="0"/>
              <a:t>Achieved by more than ½ of Asian women and over 1/3 of white women have bachelor’s degrees</a:t>
            </a:r>
          </a:p>
          <a:p>
            <a:pPr marL="742950" lvl="1" indent="-285750">
              <a:buFont typeface="Arial" panose="020B0604020202020204" pitchFamily="34" charset="0"/>
              <a:buChar char="•"/>
            </a:pPr>
            <a:r>
              <a:rPr lang="en-US" dirty="0"/>
              <a:t>But only ¼ of Black women and fewer than a 1/5 of Hispanic women.</a:t>
            </a:r>
          </a:p>
          <a:p>
            <a:pPr marL="285750" indent="-285750">
              <a:buFont typeface="Arial" panose="020B0604020202020204" pitchFamily="34" charset="0"/>
              <a:buChar char="•"/>
            </a:pPr>
            <a:endParaRPr lang="en-US" dirty="0"/>
          </a:p>
          <a:p>
            <a:r>
              <a:rPr lang="en-US" dirty="0"/>
              <a:t>Politics –</a:t>
            </a:r>
          </a:p>
          <a:p>
            <a:pPr marL="742950" lvl="1" indent="-285750">
              <a:buFont typeface="Arial" panose="020B0604020202020204" pitchFamily="34" charset="0"/>
              <a:buChar char="•"/>
            </a:pPr>
            <a:r>
              <a:rPr lang="en-US" dirty="0"/>
              <a:t> 3/ 4 of female state legislators are white</a:t>
            </a:r>
          </a:p>
          <a:p>
            <a:pPr marL="742950" lvl="1" indent="-285750">
              <a:buFont typeface="Arial" panose="020B0604020202020204" pitchFamily="34" charset="0"/>
              <a:buChar char="•"/>
            </a:pPr>
            <a:r>
              <a:rPr lang="en-US" dirty="0"/>
              <a:t>No Native American women legislators in 37 states and the District of Columbia.</a:t>
            </a:r>
          </a:p>
          <a:p>
            <a:endParaRPr lang="en-US" dirty="0">
              <a:solidFill>
                <a:schemeClr val="accent1"/>
              </a:solidFill>
            </a:endParaRPr>
          </a:p>
        </p:txBody>
      </p:sp>
      <p:sp>
        <p:nvSpPr>
          <p:cNvPr id="3" name="Rectangle 2">
            <a:extLst>
              <a:ext uri="{FF2B5EF4-FFF2-40B4-BE49-F238E27FC236}">
                <a16:creationId xmlns:a16="http://schemas.microsoft.com/office/drawing/2014/main" id="{B0907704-1330-3F49-A6C5-B4D3B8105BBC}"/>
              </a:ext>
            </a:extLst>
          </p:cNvPr>
          <p:cNvSpPr/>
          <p:nvPr/>
        </p:nvSpPr>
        <p:spPr>
          <a:xfrm>
            <a:off x="4652355" y="4841186"/>
            <a:ext cx="4572000" cy="1754326"/>
          </a:xfrm>
          <a:prstGeom prst="rect">
            <a:avLst/>
          </a:prstGeom>
        </p:spPr>
        <p:txBody>
          <a:bodyPr>
            <a:spAutoFit/>
          </a:bodyPr>
          <a:lstStyle/>
          <a:p>
            <a:r>
              <a:rPr lang="en-US" dirty="0"/>
              <a:t>Healthcare affordability </a:t>
            </a:r>
          </a:p>
          <a:p>
            <a:pPr marL="742950" lvl="1" indent="-285750">
              <a:buFont typeface="Arial" panose="020B0604020202020204" pitchFamily="34" charset="0"/>
              <a:buChar char="•"/>
            </a:pPr>
            <a:r>
              <a:rPr lang="en-US" dirty="0"/>
              <a:t>3 in 10 Hispanic women in Arkansas, Georgia, Oklahoma, Missouri, North Carolina, and South Carolina report not seeing a doctor in the past year due to cost</a:t>
            </a:r>
          </a:p>
        </p:txBody>
      </p:sp>
      <p:sp>
        <p:nvSpPr>
          <p:cNvPr id="4" name="Rectangle 3">
            <a:extLst>
              <a:ext uri="{FF2B5EF4-FFF2-40B4-BE49-F238E27FC236}">
                <a16:creationId xmlns:a16="http://schemas.microsoft.com/office/drawing/2014/main" id="{663F08FB-5DA5-F744-A5B9-70CCC803B35C}"/>
              </a:ext>
            </a:extLst>
          </p:cNvPr>
          <p:cNvSpPr/>
          <p:nvPr/>
        </p:nvSpPr>
        <p:spPr>
          <a:xfrm>
            <a:off x="304800" y="91162"/>
            <a:ext cx="9073318" cy="707886"/>
          </a:xfrm>
          <a:prstGeom prst="rect">
            <a:avLst/>
          </a:prstGeom>
        </p:spPr>
        <p:txBody>
          <a:bodyPr wrap="none">
            <a:spAutoFit/>
          </a:bodyPr>
          <a:lstStyle/>
          <a:p>
            <a:r>
              <a:rPr lang="en-US" sz="4000" dirty="0"/>
              <a:t>Major racial gaps among women in the US </a:t>
            </a:r>
          </a:p>
        </p:txBody>
      </p:sp>
    </p:spTree>
    <p:extLst>
      <p:ext uri="{BB962C8B-B14F-4D97-AF65-F5344CB8AC3E}">
        <p14:creationId xmlns:p14="http://schemas.microsoft.com/office/powerpoint/2010/main" val="2286718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236F523F-F500-EB4B-8D66-6FC701E4A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01" y="1264240"/>
            <a:ext cx="8872998" cy="4329519"/>
          </a:xfrm>
          <a:prstGeom prst="rect">
            <a:avLst/>
          </a:prstGeom>
        </p:spPr>
      </p:pic>
    </p:spTree>
    <p:extLst>
      <p:ext uri="{BB962C8B-B14F-4D97-AF65-F5344CB8AC3E}">
        <p14:creationId xmlns:p14="http://schemas.microsoft.com/office/powerpoint/2010/main" val="1483976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17553A0-7B48-A841-9CCF-75EFAF24B909}"/>
              </a:ext>
            </a:extLst>
          </p:cNvPr>
          <p:cNvSpPr>
            <a:spLocks noGrp="1"/>
          </p:cNvSpPr>
          <p:nvPr>
            <p:ph type="title"/>
          </p:nvPr>
        </p:nvSpPr>
        <p:spPr>
          <a:xfrm>
            <a:off x="152400" y="6096"/>
            <a:ext cx="6858000" cy="1325563"/>
          </a:xfrm>
        </p:spPr>
        <p:txBody>
          <a:bodyPr>
            <a:noAutofit/>
          </a:bodyPr>
          <a:lstStyle/>
          <a:p>
            <a:r>
              <a:rPr lang="en-US" sz="5000" b="1" dirty="0"/>
              <a:t>The ways forward</a:t>
            </a:r>
          </a:p>
        </p:txBody>
      </p:sp>
      <p:sp>
        <p:nvSpPr>
          <p:cNvPr id="7" name="Rectangle 6">
            <a:extLst>
              <a:ext uri="{FF2B5EF4-FFF2-40B4-BE49-F238E27FC236}">
                <a16:creationId xmlns:a16="http://schemas.microsoft.com/office/drawing/2014/main" id="{8AA7D657-4516-0D40-B9A4-090B6C7E4B15}"/>
              </a:ext>
            </a:extLst>
          </p:cNvPr>
          <p:cNvSpPr/>
          <p:nvPr/>
        </p:nvSpPr>
        <p:spPr>
          <a:xfrm>
            <a:off x="457200" y="1143000"/>
            <a:ext cx="8229600" cy="6001643"/>
          </a:xfrm>
          <a:prstGeom prst="rect">
            <a:avLst/>
          </a:prstGeom>
        </p:spPr>
        <p:txBody>
          <a:bodyPr wrap="square">
            <a:spAutoFit/>
          </a:bodyPr>
          <a:lstStyle/>
          <a:p>
            <a:r>
              <a:rPr lang="en-US" sz="2400" i="1" dirty="0">
                <a:solidFill>
                  <a:schemeClr val="accent1"/>
                </a:solidFill>
              </a:rPr>
              <a:t>Tackle overlapping disadvantage – and especially constraints facing </a:t>
            </a:r>
          </a:p>
          <a:p>
            <a:endParaRPr lang="en-US" sz="2400" i="1" dirty="0">
              <a:solidFill>
                <a:schemeClr val="accent1"/>
              </a:solidFill>
            </a:endParaRPr>
          </a:p>
          <a:p>
            <a:r>
              <a:rPr lang="en-US" sz="2400" i="1" dirty="0">
                <a:solidFill>
                  <a:schemeClr val="accent1"/>
                </a:solidFill>
              </a:rPr>
              <a:t> Close gaps in legal protection – from economic protections to ensuring abusers do not have access to firearms.</a:t>
            </a:r>
          </a:p>
          <a:p>
            <a:endParaRPr lang="en-US" sz="2400" i="1" dirty="0">
              <a:solidFill>
                <a:schemeClr val="accent1"/>
              </a:solidFill>
            </a:endParaRPr>
          </a:p>
          <a:p>
            <a:r>
              <a:rPr lang="en-US" sz="2400" i="1" dirty="0">
                <a:solidFill>
                  <a:schemeClr val="accent1"/>
                </a:solidFill>
              </a:rPr>
              <a:t>Ensure access to the full range of reproductive health services </a:t>
            </a:r>
          </a:p>
          <a:p>
            <a:endParaRPr lang="en-US" sz="2400" i="1" dirty="0">
              <a:solidFill>
                <a:schemeClr val="accent1"/>
              </a:solidFill>
            </a:endParaRPr>
          </a:p>
          <a:p>
            <a:r>
              <a:rPr lang="en-US" sz="2400" i="1" dirty="0">
                <a:solidFill>
                  <a:schemeClr val="accent1"/>
                </a:solidFill>
              </a:rPr>
              <a:t>Promote women’s voice – boost political representation</a:t>
            </a:r>
          </a:p>
          <a:p>
            <a:endParaRPr lang="en-US" sz="2400" i="1" dirty="0">
              <a:solidFill>
                <a:schemeClr val="accent1"/>
              </a:solidFill>
            </a:endParaRPr>
          </a:p>
          <a:p>
            <a:r>
              <a:rPr lang="en-US" sz="2400" i="1" dirty="0">
                <a:solidFill>
                  <a:schemeClr val="accent1"/>
                </a:solidFill>
              </a:rPr>
              <a:t>Enhance data availability – especially on intimate partner violence, financial inclusion, and ensure that data are racially disaggregated.</a:t>
            </a:r>
          </a:p>
          <a:p>
            <a:endParaRPr lang="en-US" sz="2400" i="1" dirty="0">
              <a:solidFill>
                <a:schemeClr val="accent1"/>
              </a:solidFill>
            </a:endParaRPr>
          </a:p>
          <a:p>
            <a:r>
              <a:rPr lang="en-US" sz="2400" i="1" dirty="0">
                <a:solidFill>
                  <a:schemeClr val="accent1"/>
                </a:solidFill>
              </a:rPr>
              <a:t>And VOTE !!</a:t>
            </a:r>
          </a:p>
          <a:p>
            <a:endParaRPr lang="en-US" sz="2400" i="1" dirty="0">
              <a:solidFill>
                <a:schemeClr val="accent1"/>
              </a:solidFill>
            </a:endParaRPr>
          </a:p>
        </p:txBody>
      </p:sp>
    </p:spTree>
    <p:extLst>
      <p:ext uri="{BB962C8B-B14F-4D97-AF65-F5344CB8AC3E}">
        <p14:creationId xmlns:p14="http://schemas.microsoft.com/office/powerpoint/2010/main" val="180709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375A"/>
        </a:solidFill>
        <a:effectLst/>
      </p:bgPr>
    </p:bg>
    <p:spTree>
      <p:nvGrpSpPr>
        <p:cNvPr id="1" name=""/>
        <p:cNvGrpSpPr/>
        <p:nvPr/>
      </p:nvGrpSpPr>
      <p:grpSpPr>
        <a:xfrm>
          <a:off x="0" y="0"/>
          <a:ext cx="0" cy="0"/>
          <a:chOff x="0" y="0"/>
          <a:chExt cx="0" cy="0"/>
        </a:xfrm>
      </p:grpSpPr>
      <p:pic>
        <p:nvPicPr>
          <p:cNvPr id="4" name="Picture 3" descr="Chart, sunburst chart&#10;&#10;Description automatically generated">
            <a:extLst>
              <a:ext uri="{FF2B5EF4-FFF2-40B4-BE49-F238E27FC236}">
                <a16:creationId xmlns:a16="http://schemas.microsoft.com/office/drawing/2014/main" id="{204B2E75-F949-0443-997A-7FA90B49C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799" y="17598"/>
            <a:ext cx="6194731" cy="6764202"/>
          </a:xfrm>
          <a:prstGeom prst="rect">
            <a:avLst/>
          </a:prstGeom>
        </p:spPr>
      </p:pic>
    </p:spTree>
    <p:extLst>
      <p:ext uri="{BB962C8B-B14F-4D97-AF65-F5344CB8AC3E}">
        <p14:creationId xmlns:p14="http://schemas.microsoft.com/office/powerpoint/2010/main" val="364338897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A560-F1DF-D148-99F0-C485B438163D}"/>
              </a:ext>
            </a:extLst>
          </p:cNvPr>
          <p:cNvSpPr>
            <a:spLocks noGrp="1"/>
          </p:cNvSpPr>
          <p:nvPr>
            <p:ph type="title"/>
          </p:nvPr>
        </p:nvSpPr>
        <p:spPr>
          <a:xfrm>
            <a:off x="1866900" y="217518"/>
            <a:ext cx="5334000" cy="843643"/>
          </a:xfrm>
        </p:spPr>
        <p:txBody>
          <a:bodyPr>
            <a:noAutofit/>
          </a:bodyPr>
          <a:lstStyle/>
          <a:p>
            <a:r>
              <a:rPr lang="en-US" sz="4000" b="1" dirty="0">
                <a:latin typeface="MeridienRoman" panose="02020500000000000000" pitchFamily="18" charset="0"/>
              </a:rPr>
              <a:t>Structure of the report</a:t>
            </a:r>
          </a:p>
        </p:txBody>
      </p:sp>
      <p:sp>
        <p:nvSpPr>
          <p:cNvPr id="3" name="Content Placeholder 2">
            <a:extLst>
              <a:ext uri="{FF2B5EF4-FFF2-40B4-BE49-F238E27FC236}">
                <a16:creationId xmlns:a16="http://schemas.microsoft.com/office/drawing/2014/main" id="{E89E0573-EB99-5F46-BA46-CB22C92A2274}"/>
              </a:ext>
            </a:extLst>
          </p:cNvPr>
          <p:cNvSpPr>
            <a:spLocks noGrp="1"/>
          </p:cNvSpPr>
          <p:nvPr>
            <p:ph idx="1"/>
          </p:nvPr>
        </p:nvSpPr>
        <p:spPr>
          <a:xfrm>
            <a:off x="152400" y="705070"/>
            <a:ext cx="8763000" cy="2723930"/>
          </a:xfrm>
        </p:spPr>
        <p:txBody>
          <a:bodyPr>
            <a:normAutofit fontScale="70000" lnSpcReduction="20000"/>
          </a:bodyPr>
          <a:lstStyle/>
          <a:p>
            <a:pPr marL="0" indent="0">
              <a:lnSpc>
                <a:spcPct val="150000"/>
              </a:lnSpc>
              <a:buNone/>
            </a:pPr>
            <a:endParaRPr lang="en-US" sz="2400" dirty="0">
              <a:solidFill>
                <a:schemeClr val="accent1">
                  <a:lumMod val="75000"/>
                </a:schemeClr>
              </a:solidFill>
              <a:latin typeface="MeridienRoman" panose="02020500000000000000" pitchFamily="18" charset="0"/>
              <a:cs typeface="Angsana New" panose="02020603050405020304" pitchFamily="18" charset="-34"/>
            </a:endParaRPr>
          </a:p>
          <a:p>
            <a:pPr marL="0" indent="0">
              <a:lnSpc>
                <a:spcPct val="150000"/>
              </a:lnSpc>
              <a:buNone/>
            </a:pPr>
            <a:r>
              <a:rPr lang="en-US" sz="2400" b="1" dirty="0">
                <a:solidFill>
                  <a:schemeClr val="accent1">
                    <a:lumMod val="75000"/>
                  </a:schemeClr>
                </a:solidFill>
                <a:latin typeface="MeridienRoman" panose="02020500000000000000" pitchFamily="18" charset="0"/>
                <a:cs typeface="Angsana New" panose="02020603050405020304" pitchFamily="18" charset="-34"/>
              </a:rPr>
              <a:t>Chapter 1: Introducing the US Women, Peace, and Security Index</a:t>
            </a:r>
          </a:p>
          <a:p>
            <a:pPr marL="0" indent="0">
              <a:lnSpc>
                <a:spcPct val="150000"/>
              </a:lnSpc>
              <a:buNone/>
            </a:pPr>
            <a:r>
              <a:rPr lang="en-US" sz="2400" b="1" dirty="0">
                <a:solidFill>
                  <a:schemeClr val="accent1">
                    <a:lumMod val="75000"/>
                  </a:schemeClr>
                </a:solidFill>
                <a:latin typeface="MeridienRoman" panose="02020500000000000000" pitchFamily="18" charset="0"/>
                <a:cs typeface="Angsana New" panose="02020603050405020304" pitchFamily="18" charset="-34"/>
              </a:rPr>
              <a:t>Chapter 2: Key results and highlights</a:t>
            </a:r>
          </a:p>
          <a:p>
            <a:pPr marL="0" indent="0">
              <a:lnSpc>
                <a:spcPct val="150000"/>
              </a:lnSpc>
              <a:buNone/>
            </a:pPr>
            <a:r>
              <a:rPr lang="en-US" sz="2400" b="1" dirty="0">
                <a:solidFill>
                  <a:schemeClr val="accent1">
                    <a:lumMod val="75000"/>
                  </a:schemeClr>
                </a:solidFill>
                <a:latin typeface="MeridienRoman" panose="02020500000000000000" pitchFamily="18" charset="0"/>
                <a:cs typeface="Angsana New" panose="02020603050405020304" pitchFamily="18" charset="-34"/>
              </a:rPr>
              <a:t>Chapter 3: Understanding disparities and behind the dimensions</a:t>
            </a:r>
          </a:p>
          <a:p>
            <a:pPr marL="0" indent="0">
              <a:lnSpc>
                <a:spcPct val="150000"/>
              </a:lnSpc>
              <a:buNone/>
            </a:pPr>
            <a:r>
              <a:rPr lang="en-US" sz="2400" b="1" dirty="0">
                <a:solidFill>
                  <a:schemeClr val="accent1">
                    <a:lumMod val="75000"/>
                  </a:schemeClr>
                </a:solidFill>
                <a:latin typeface="MeridienRoman" panose="02020500000000000000" pitchFamily="18" charset="0"/>
                <a:cs typeface="Angsana New" panose="02020603050405020304" pitchFamily="18" charset="-34"/>
              </a:rPr>
              <a:t>Statistical Tables – Full set of indicators, available data on racial disparities, and on gender gaps</a:t>
            </a:r>
            <a:endParaRPr lang="en-US" sz="2400" b="1" dirty="0">
              <a:solidFill>
                <a:schemeClr val="accent1">
                  <a:lumMod val="75000"/>
                </a:schemeClr>
              </a:solidFill>
              <a:latin typeface="MeridienRoman" panose="02020500000000000000" pitchFamily="18" charset="0"/>
            </a:endParaRPr>
          </a:p>
        </p:txBody>
      </p:sp>
      <p:sp>
        <p:nvSpPr>
          <p:cNvPr id="4" name="Rectangle 3">
            <a:extLst>
              <a:ext uri="{FF2B5EF4-FFF2-40B4-BE49-F238E27FC236}">
                <a16:creationId xmlns:a16="http://schemas.microsoft.com/office/drawing/2014/main" id="{1DA46366-FAE4-CC42-812E-5C46B090804A}"/>
              </a:ext>
            </a:extLst>
          </p:cNvPr>
          <p:cNvSpPr/>
          <p:nvPr/>
        </p:nvSpPr>
        <p:spPr>
          <a:xfrm>
            <a:off x="4316408" y="3429000"/>
            <a:ext cx="4374777" cy="4339650"/>
          </a:xfrm>
          <a:prstGeom prst="rect">
            <a:avLst/>
          </a:prstGeom>
        </p:spPr>
        <p:txBody>
          <a:bodyPr wrap="square">
            <a:spAutoFit/>
          </a:bodyPr>
          <a:lstStyle/>
          <a:p>
            <a:endParaRPr lang="en-US" sz="1600" dirty="0"/>
          </a:p>
          <a:p>
            <a:r>
              <a:rPr lang="en-US" sz="2200" dirty="0"/>
              <a:t>Complemented by a new nationally representative survey of 2600 adults, conducted with YouGov and </a:t>
            </a:r>
            <a:r>
              <a:rPr lang="en-US" sz="2200" dirty="0" err="1"/>
              <a:t>PerryUndem</a:t>
            </a:r>
            <a:r>
              <a:rPr lang="en-US" sz="2200" dirty="0"/>
              <a:t> in August, covering </a:t>
            </a:r>
            <a:r>
              <a:rPr lang="en-US" sz="2200" dirty="0">
                <a:cs typeface="Angsana New" panose="02020603050405020304" pitchFamily="18" charset="-34"/>
              </a:rPr>
              <a:t>gender, racial inequalities, and COVID-19.</a:t>
            </a:r>
            <a:br>
              <a:rPr lang="en-US" sz="3600" b="1" dirty="0">
                <a:cs typeface="Angsana New" panose="02020603050405020304" pitchFamily="18" charset="-34"/>
              </a:rPr>
            </a:br>
            <a:endParaRPr lang="en-US" sz="3200" dirty="0"/>
          </a:p>
          <a:p>
            <a:endParaRPr lang="en-US" sz="3200" dirty="0"/>
          </a:p>
          <a:p>
            <a:endParaRPr lang="en-US" sz="3200" dirty="0"/>
          </a:p>
          <a:p>
            <a:endParaRPr lang="en-US" sz="3200" dirty="0"/>
          </a:p>
        </p:txBody>
      </p:sp>
      <p:sp>
        <p:nvSpPr>
          <p:cNvPr id="5" name="Rectangle 4">
            <a:extLst>
              <a:ext uri="{FF2B5EF4-FFF2-40B4-BE49-F238E27FC236}">
                <a16:creationId xmlns:a16="http://schemas.microsoft.com/office/drawing/2014/main" id="{6886723C-417C-D648-987D-8861AF28AEE2}"/>
              </a:ext>
            </a:extLst>
          </p:cNvPr>
          <p:cNvSpPr/>
          <p:nvPr/>
        </p:nvSpPr>
        <p:spPr>
          <a:xfrm>
            <a:off x="540122" y="3560462"/>
            <a:ext cx="3545542" cy="2800767"/>
          </a:xfrm>
          <a:prstGeom prst="rect">
            <a:avLst/>
          </a:prstGeom>
        </p:spPr>
        <p:txBody>
          <a:bodyPr wrap="square">
            <a:spAutoFit/>
          </a:bodyPr>
          <a:lstStyle/>
          <a:p>
            <a:r>
              <a:rPr lang="en-US" sz="2200" dirty="0"/>
              <a:t>Data for the index drawn from existing sources, including:</a:t>
            </a:r>
          </a:p>
          <a:p>
            <a:pPr marL="342900" indent="-342900">
              <a:buFont typeface="Arial" panose="020B0604020202020204" pitchFamily="34" charset="0"/>
              <a:buChar char="•"/>
            </a:pPr>
            <a:r>
              <a:rPr lang="en-US" sz="2200" dirty="0"/>
              <a:t>US Census Bureau</a:t>
            </a:r>
          </a:p>
          <a:p>
            <a:pPr marL="342900" indent="-342900">
              <a:buFont typeface="Arial" panose="020B0604020202020204" pitchFamily="34" charset="0"/>
              <a:buChar char="•"/>
            </a:pPr>
            <a:r>
              <a:rPr lang="en-US" sz="2200" dirty="0"/>
              <a:t>CDC </a:t>
            </a:r>
          </a:p>
          <a:p>
            <a:pPr marL="342900" indent="-342900">
              <a:buFont typeface="Arial" panose="020B0604020202020204" pitchFamily="34" charset="0"/>
              <a:buChar char="•"/>
            </a:pPr>
            <a:r>
              <a:rPr lang="en-US" sz="2200" dirty="0"/>
              <a:t>Guttmacher Institute</a:t>
            </a:r>
          </a:p>
          <a:p>
            <a:pPr marL="342900" indent="-342900">
              <a:buFont typeface="Arial" panose="020B0604020202020204" pitchFamily="34" charset="0"/>
              <a:buChar char="•"/>
            </a:pPr>
            <a:r>
              <a:rPr lang="en-US" sz="2200" dirty="0"/>
              <a:t>Center for American Women in Politics</a:t>
            </a:r>
          </a:p>
        </p:txBody>
      </p:sp>
    </p:spTree>
    <p:extLst>
      <p:ext uri="{BB962C8B-B14F-4D97-AF65-F5344CB8AC3E}">
        <p14:creationId xmlns:p14="http://schemas.microsoft.com/office/powerpoint/2010/main" val="386415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70ABA-7DCE-0F47-A92E-76723D9CB92D}"/>
              </a:ext>
            </a:extLst>
          </p:cNvPr>
          <p:cNvSpPr>
            <a:spLocks noGrp="1"/>
          </p:cNvSpPr>
          <p:nvPr>
            <p:ph type="title"/>
          </p:nvPr>
        </p:nvSpPr>
        <p:spPr>
          <a:xfrm>
            <a:off x="304657" y="304800"/>
            <a:ext cx="3108583" cy="5181600"/>
          </a:xfrm>
        </p:spPr>
        <p:txBody>
          <a:bodyPr>
            <a:noAutofit/>
          </a:bodyPr>
          <a:lstStyle/>
          <a:p>
            <a:pPr algn="ctr"/>
            <a:br>
              <a:rPr lang="en-US" sz="4000" dirty="0">
                <a:latin typeface="MeridienRoman" panose="02020500000000000000" pitchFamily="18" charset="0"/>
              </a:rPr>
            </a:br>
            <a:r>
              <a:rPr lang="en-US" sz="3000" dirty="0">
                <a:solidFill>
                  <a:schemeClr val="accent1"/>
                </a:solidFill>
                <a:latin typeface="MeridienRoman" panose="02020500000000000000" pitchFamily="18" charset="0"/>
              </a:rPr>
              <a:t>Vast disparities – with top ranked Massachusetts scoring almost four times bottom ranked Louisiana</a:t>
            </a:r>
          </a:p>
        </p:txBody>
      </p:sp>
      <p:pic>
        <p:nvPicPr>
          <p:cNvPr id="9" name="Picture 8" descr="Chart&#10;&#10;Description automatically generated">
            <a:extLst>
              <a:ext uri="{FF2B5EF4-FFF2-40B4-BE49-F238E27FC236}">
                <a16:creationId xmlns:a16="http://schemas.microsoft.com/office/drawing/2014/main" id="{8C19778F-A06F-0643-AED3-D5D5CCCAA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169" y="93056"/>
            <a:ext cx="5712831" cy="6742532"/>
          </a:xfrm>
          <a:prstGeom prst="rect">
            <a:avLst/>
          </a:prstGeom>
        </p:spPr>
      </p:pic>
    </p:spTree>
    <p:extLst>
      <p:ext uri="{BB962C8B-B14F-4D97-AF65-F5344CB8AC3E}">
        <p14:creationId xmlns:p14="http://schemas.microsoft.com/office/powerpoint/2010/main" val="165498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2E4E0E-76C9-6C4D-BADE-0D1AE18035B9}"/>
              </a:ext>
            </a:extLst>
          </p:cNvPr>
          <p:cNvSpPr/>
          <p:nvPr/>
        </p:nvSpPr>
        <p:spPr>
          <a:xfrm>
            <a:off x="419100" y="1394827"/>
            <a:ext cx="3733800" cy="3939540"/>
          </a:xfrm>
          <a:prstGeom prst="rect">
            <a:avLst/>
          </a:prstGeom>
        </p:spPr>
        <p:txBody>
          <a:bodyPr wrap="square">
            <a:spAutoFit/>
          </a:bodyPr>
          <a:lstStyle/>
          <a:p>
            <a:r>
              <a:rPr lang="en-US" sz="2500" dirty="0">
                <a:solidFill>
                  <a:schemeClr val="accent1"/>
                </a:solidFill>
              </a:rPr>
              <a:t>Overall, two-thirds of Americans think that more work has to be done to achieve full equality in the United States. </a:t>
            </a:r>
          </a:p>
          <a:p>
            <a:endParaRPr lang="en-US" sz="2500" dirty="0">
              <a:solidFill>
                <a:schemeClr val="accent1"/>
              </a:solidFill>
            </a:endParaRPr>
          </a:p>
          <a:p>
            <a:r>
              <a:rPr lang="en-US" sz="2500" dirty="0">
                <a:solidFill>
                  <a:schemeClr val="accent1"/>
                </a:solidFill>
              </a:rPr>
              <a:t>Democrats and Black Americans are much more likely to say that there is more to do.</a:t>
            </a:r>
          </a:p>
        </p:txBody>
      </p:sp>
      <p:pic>
        <p:nvPicPr>
          <p:cNvPr id="8" name="Picture 7" descr="Chart, bar chart&#10;&#10;Description automatically generated">
            <a:extLst>
              <a:ext uri="{FF2B5EF4-FFF2-40B4-BE49-F238E27FC236}">
                <a16:creationId xmlns:a16="http://schemas.microsoft.com/office/drawing/2014/main" id="{F1C85DAA-7894-5E44-B27F-69C37AC234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143000"/>
            <a:ext cx="4082935" cy="5388924"/>
          </a:xfrm>
          <a:prstGeom prst="rect">
            <a:avLst/>
          </a:prstGeom>
        </p:spPr>
      </p:pic>
      <p:sp>
        <p:nvSpPr>
          <p:cNvPr id="2" name="TextBox 1">
            <a:extLst>
              <a:ext uri="{FF2B5EF4-FFF2-40B4-BE49-F238E27FC236}">
                <a16:creationId xmlns:a16="http://schemas.microsoft.com/office/drawing/2014/main" id="{18554FCB-53CA-C543-89DA-8023ECA1F4DF}"/>
              </a:ext>
            </a:extLst>
          </p:cNvPr>
          <p:cNvSpPr txBox="1"/>
          <p:nvPr/>
        </p:nvSpPr>
        <p:spPr>
          <a:xfrm>
            <a:off x="304800" y="326076"/>
            <a:ext cx="5943600" cy="646331"/>
          </a:xfrm>
          <a:prstGeom prst="rect">
            <a:avLst/>
          </a:prstGeom>
          <a:noFill/>
        </p:spPr>
        <p:txBody>
          <a:bodyPr wrap="square" rtlCol="0">
            <a:spAutoFit/>
          </a:bodyPr>
          <a:lstStyle/>
          <a:p>
            <a:r>
              <a:rPr lang="en-US" sz="3600" b="1" dirty="0">
                <a:solidFill>
                  <a:schemeClr val="accent1">
                    <a:lumMod val="75000"/>
                  </a:schemeClr>
                </a:solidFill>
              </a:rPr>
              <a:t>Insights from our new survey</a:t>
            </a:r>
          </a:p>
        </p:txBody>
      </p:sp>
    </p:spTree>
    <p:extLst>
      <p:ext uri="{BB962C8B-B14F-4D97-AF65-F5344CB8AC3E}">
        <p14:creationId xmlns:p14="http://schemas.microsoft.com/office/powerpoint/2010/main" val="3042835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AD377843-76DC-1740-A724-3531DBB08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52400"/>
            <a:ext cx="5489370" cy="6553200"/>
          </a:xfrm>
          <a:prstGeom prst="rect">
            <a:avLst/>
          </a:prstGeom>
        </p:spPr>
      </p:pic>
    </p:spTree>
    <p:extLst>
      <p:ext uri="{BB962C8B-B14F-4D97-AF65-F5344CB8AC3E}">
        <p14:creationId xmlns:p14="http://schemas.microsoft.com/office/powerpoint/2010/main" val="347772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8258F-B7B5-A048-830E-135E2ADFD55B}"/>
              </a:ext>
            </a:extLst>
          </p:cNvPr>
          <p:cNvSpPr>
            <a:spLocks noGrp="1"/>
          </p:cNvSpPr>
          <p:nvPr>
            <p:ph type="title"/>
          </p:nvPr>
        </p:nvSpPr>
        <p:spPr>
          <a:xfrm>
            <a:off x="628650" y="365126"/>
            <a:ext cx="8286750" cy="1325563"/>
          </a:xfrm>
        </p:spPr>
        <p:txBody>
          <a:bodyPr>
            <a:normAutofit fontScale="90000"/>
          </a:bodyPr>
          <a:lstStyle/>
          <a:p>
            <a:r>
              <a:rPr lang="en-US" b="1" dirty="0"/>
              <a:t>Clear patterns in regional performance </a:t>
            </a:r>
            <a:br>
              <a:rPr lang="en-US" dirty="0"/>
            </a:br>
            <a:endParaRPr lang="en-US" dirty="0"/>
          </a:p>
        </p:txBody>
      </p:sp>
      <p:pic>
        <p:nvPicPr>
          <p:cNvPr id="4" name="Content Placeholder 3" descr="A spectrum of performance &#10;">
            <a:extLst>
              <a:ext uri="{FF2B5EF4-FFF2-40B4-BE49-F238E27FC236}">
                <a16:creationId xmlns:a16="http://schemas.microsoft.com/office/drawing/2014/main" id="{06539858-6EB7-0F47-A609-7E4F4E8DB6F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344" t="6812"/>
          <a:stretch/>
        </p:blipFill>
        <p:spPr>
          <a:xfrm>
            <a:off x="661780" y="1397413"/>
            <a:ext cx="7610743" cy="5105400"/>
          </a:xfrm>
          <a:prstGeom prst="rect">
            <a:avLst/>
          </a:prstGeom>
        </p:spPr>
      </p:pic>
    </p:spTree>
    <p:extLst>
      <p:ext uri="{BB962C8B-B14F-4D97-AF65-F5344CB8AC3E}">
        <p14:creationId xmlns:p14="http://schemas.microsoft.com/office/powerpoint/2010/main" val="1982368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E8ECA8F0-3E95-654A-8F33-919FB0027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237524"/>
            <a:ext cx="8458200" cy="6382952"/>
          </a:xfrm>
          <a:prstGeom prst="rect">
            <a:avLst/>
          </a:prstGeom>
        </p:spPr>
      </p:pic>
    </p:spTree>
    <p:extLst>
      <p:ext uri="{BB962C8B-B14F-4D97-AF65-F5344CB8AC3E}">
        <p14:creationId xmlns:p14="http://schemas.microsoft.com/office/powerpoint/2010/main" val="1736640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66038-8C6C-0447-8D52-F8E7AC4CF676}"/>
              </a:ext>
            </a:extLst>
          </p:cNvPr>
          <p:cNvSpPr>
            <a:spLocks noGrp="1"/>
          </p:cNvSpPr>
          <p:nvPr>
            <p:ph type="title"/>
          </p:nvPr>
        </p:nvSpPr>
        <p:spPr>
          <a:xfrm>
            <a:off x="314895" y="365760"/>
            <a:ext cx="7886700" cy="1325563"/>
          </a:xfrm>
        </p:spPr>
        <p:txBody>
          <a:bodyPr>
            <a:normAutofit fontScale="90000"/>
          </a:bodyPr>
          <a:lstStyle/>
          <a:p>
            <a:r>
              <a:rPr lang="en-US" b="1" dirty="0"/>
              <a:t>Women face serious security and justice constraints </a:t>
            </a:r>
            <a:br>
              <a:rPr lang="en-US" dirty="0"/>
            </a:br>
            <a:endParaRPr lang="en-US" dirty="0"/>
          </a:p>
        </p:txBody>
      </p:sp>
      <p:pic>
        <p:nvPicPr>
          <p:cNvPr id="5" name="Picture 4" descr="Timeline&#10;&#10;Description automatically generated">
            <a:extLst>
              <a:ext uri="{FF2B5EF4-FFF2-40B4-BE49-F238E27FC236}">
                <a16:creationId xmlns:a16="http://schemas.microsoft.com/office/drawing/2014/main" id="{05817BA9-8D76-FC48-8794-0B910BEA5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046" y="932554"/>
            <a:ext cx="4121828" cy="5573541"/>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073941C-6ABA-5D47-8C40-1FD60A73E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856" y="4267199"/>
            <a:ext cx="4605189" cy="1859237"/>
          </a:xfrm>
          <a:prstGeom prst="rect">
            <a:avLst/>
          </a:prstGeom>
          <a:ln>
            <a:solidFill>
              <a:schemeClr val="tx1"/>
            </a:solidFill>
          </a:ln>
        </p:spPr>
      </p:pic>
      <p:sp>
        <p:nvSpPr>
          <p:cNvPr id="9" name="Rectangle 8">
            <a:extLst>
              <a:ext uri="{FF2B5EF4-FFF2-40B4-BE49-F238E27FC236}">
                <a16:creationId xmlns:a16="http://schemas.microsoft.com/office/drawing/2014/main" id="{742CD753-110C-B540-B57A-FDB75019D557}"/>
              </a:ext>
            </a:extLst>
          </p:cNvPr>
          <p:cNvSpPr/>
          <p:nvPr/>
        </p:nvSpPr>
        <p:spPr>
          <a:xfrm>
            <a:off x="400849" y="1691323"/>
            <a:ext cx="4135582" cy="2123658"/>
          </a:xfrm>
          <a:prstGeom prst="rect">
            <a:avLst/>
          </a:prstGeom>
        </p:spPr>
        <p:txBody>
          <a:bodyPr wrap="square">
            <a:spAutoFit/>
          </a:bodyPr>
          <a:lstStyle/>
          <a:p>
            <a:r>
              <a:rPr lang="en-US" sz="2200" dirty="0">
                <a:solidFill>
                  <a:schemeClr val="accent1"/>
                </a:solidFill>
              </a:rPr>
              <a:t>Nearly 80 percent of men feel safe walking within a mile of their neighborhood at night, while the same is true for only 56 percent of women, based on the University of Chicago’s General Social Survey.</a:t>
            </a:r>
            <a:endParaRPr lang="en-US" sz="2200" dirty="0">
              <a:solidFill>
                <a:srgbClr val="FF0000"/>
              </a:solidFill>
            </a:endParaRPr>
          </a:p>
        </p:txBody>
      </p:sp>
    </p:spTree>
    <p:extLst>
      <p:ext uri="{BB962C8B-B14F-4D97-AF65-F5344CB8AC3E}">
        <p14:creationId xmlns:p14="http://schemas.microsoft.com/office/powerpoint/2010/main" val="18162770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224</TotalTime>
  <Words>2187</Words>
  <Application>Microsoft Macintosh PowerPoint</Application>
  <PresentationFormat>On-screen Show (4:3)</PresentationFormat>
  <Paragraphs>175</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Angsana New</vt:lpstr>
      <vt:lpstr>Arial</vt:lpstr>
      <vt:lpstr>Calibri</vt:lpstr>
      <vt:lpstr>Calibri Light</vt:lpstr>
      <vt:lpstr>Centaur</vt:lpstr>
      <vt:lpstr>Meridien</vt:lpstr>
      <vt:lpstr>MeridienRoman</vt:lpstr>
      <vt:lpstr>Office Theme</vt:lpstr>
      <vt:lpstr>PowerPoint Presentation</vt:lpstr>
      <vt:lpstr>PowerPoint Presentation</vt:lpstr>
      <vt:lpstr>Structure of the report</vt:lpstr>
      <vt:lpstr> Vast disparities – with top ranked Massachusetts scoring almost four times bottom ranked Louisiana</vt:lpstr>
      <vt:lpstr>PowerPoint Presentation</vt:lpstr>
      <vt:lpstr>PowerPoint Presentation</vt:lpstr>
      <vt:lpstr>Clear patterns in regional performance  </vt:lpstr>
      <vt:lpstr>PowerPoint Presentation</vt:lpstr>
      <vt:lpstr>Women face serious security and justice constraints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The ways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Ortiz</dc:creator>
  <cp:lastModifiedBy>Microsoft Office User</cp:lastModifiedBy>
  <cp:revision>21</cp:revision>
  <dcterms:created xsi:type="dcterms:W3CDTF">2020-10-01T17:54:14Z</dcterms:created>
  <dcterms:modified xsi:type="dcterms:W3CDTF">2020-10-03T20:15:23Z</dcterms:modified>
</cp:coreProperties>
</file>