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345" r:id="rId2"/>
    <p:sldId id="261" r:id="rId3"/>
    <p:sldId id="311" r:id="rId4"/>
    <p:sldId id="259" r:id="rId5"/>
    <p:sldId id="347" r:id="rId6"/>
    <p:sldId id="348" r:id="rId7"/>
    <p:sldId id="334" r:id="rId8"/>
    <p:sldId id="333" r:id="rId9"/>
    <p:sldId id="349" r:id="rId10"/>
    <p:sldId id="338" r:id="rId11"/>
    <p:sldId id="268" r:id="rId12"/>
    <p:sldId id="343" r:id="rId13"/>
    <p:sldId id="342" r:id="rId14"/>
    <p:sldId id="344" r:id="rId15"/>
    <p:sldId id="336" r:id="rId16"/>
    <p:sldId id="329" r:id="rId17"/>
    <p:sldId id="339" r:id="rId18"/>
    <p:sldId id="277" r:id="rId19"/>
    <p:sldId id="350" r:id="rId20"/>
    <p:sldId id="34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i klugman" initials="" lastIdx="1" clrIdx="0"/>
  <p:cmAuthor id="1" name="Haiwen Zou" initials="HZ" lastIdx="4" clrIdx="1">
    <p:extLst>
      <p:ext uri="{19B8F6BF-5375-455C-9EA6-DF929625EA0E}">
        <p15:presenceInfo xmlns:p15="http://schemas.microsoft.com/office/powerpoint/2012/main" userId="S::hz252@georgetown.edu::fc431e50-edd5-4a6a-9b4a-652168864c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3720"/>
    <a:srgbClr val="F56000"/>
    <a:srgbClr val="DE4929"/>
    <a:srgbClr val="F1B401"/>
    <a:srgbClr val="18314F"/>
    <a:srgbClr val="1C375A"/>
    <a:srgbClr val="1A3253"/>
    <a:srgbClr val="84C088"/>
    <a:srgbClr val="1A3354"/>
    <a:srgbClr val="9CB3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18"/>
    <p:restoredTop sz="87731" autoAdjust="0"/>
  </p:normalViewPr>
  <p:slideViewPr>
    <p:cSldViewPr>
      <p:cViewPr varScale="1">
        <p:scale>
          <a:sx n="97" d="100"/>
          <a:sy n="97" d="100"/>
        </p:scale>
        <p:origin x="1808" y="200"/>
      </p:cViewPr>
      <p:guideLst>
        <p:guide orient="horz" pos="2160"/>
        <p:guide pos="2880"/>
      </p:guideLst>
    </p:cSldViewPr>
  </p:slideViewPr>
  <p:outlineViewPr>
    <p:cViewPr>
      <p:scale>
        <a:sx n="33" d="100"/>
        <a:sy n="33" d="100"/>
      </p:scale>
      <p:origin x="0" y="-7536"/>
    </p:cViewPr>
  </p:outlineViewPr>
  <p:notesTextViewPr>
    <p:cViewPr>
      <p:scale>
        <a:sx n="1" d="1"/>
        <a:sy n="1" d="1"/>
      </p:scale>
      <p:origin x="0" y="0"/>
    </p:cViewPr>
  </p:notesTextViewPr>
  <p:sorterViewPr>
    <p:cViewPr>
      <p:scale>
        <a:sx n="100" d="100"/>
        <a:sy n="100" d="100"/>
      </p:scale>
      <p:origin x="0" y="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480F28-F9E9-2E4D-8FB8-9F14F645D20A}" type="datetimeFigureOut">
              <a:rPr lang="en-US" smtClean="0"/>
              <a:t>2/2/21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13EA5E-3785-0C41-BD6D-943A3C48A079}" type="slidenum">
              <a:rPr lang="en-US" smtClean="0"/>
              <a:t>‹#›</a:t>
            </a:fld>
            <a:endParaRPr lang="en-US"/>
          </a:p>
        </p:txBody>
      </p:sp>
    </p:spTree>
    <p:extLst>
      <p:ext uri="{BB962C8B-B14F-4D97-AF65-F5344CB8AC3E}">
        <p14:creationId xmlns:p14="http://schemas.microsoft.com/office/powerpoint/2010/main" val="3720031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Inspired by the global WPS index first published in 2017 and updated in 2019 that measures the wellbeing of women in 167 countries </a:t>
            </a:r>
          </a:p>
          <a:p>
            <a:pPr marL="171450" indent="-171450">
              <a:buFont typeface="Arial" panose="020B0604020202020204" pitchFamily="34" charset="0"/>
              <a:buChar char="•"/>
            </a:pPr>
            <a:r>
              <a:rPr lang="en-US" dirty="0"/>
              <a:t>This index applies a similar methodology to the 50 states and DC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the ten minutes now I will cover ABCDE. </a:t>
            </a:r>
          </a:p>
        </p:txBody>
      </p:sp>
      <p:sp>
        <p:nvSpPr>
          <p:cNvPr id="4" name="Slide Number Placeholder 3"/>
          <p:cNvSpPr>
            <a:spLocks noGrp="1"/>
          </p:cNvSpPr>
          <p:nvPr>
            <p:ph type="sldNum" sz="quarter" idx="10"/>
          </p:nvPr>
        </p:nvSpPr>
        <p:spPr/>
        <p:txBody>
          <a:bodyPr/>
          <a:lstStyle/>
          <a:p>
            <a:fld id="{0713EA5E-3785-0C41-BD6D-943A3C48A079}" type="slidenum">
              <a:rPr lang="en-US" smtClean="0"/>
              <a:t>1</a:t>
            </a:fld>
            <a:endParaRPr lang="en-US"/>
          </a:p>
        </p:txBody>
      </p:sp>
    </p:spTree>
    <p:extLst>
      <p:ext uri="{BB962C8B-B14F-4D97-AF65-F5344CB8AC3E}">
        <p14:creationId xmlns:p14="http://schemas.microsoft.com/office/powerpoint/2010/main" val="2290199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713EA5E-3785-0C41-BD6D-943A3C48A079}" type="slidenum">
              <a:rPr lang="en-US" smtClean="0"/>
              <a:t>12</a:t>
            </a:fld>
            <a:endParaRPr lang="en-US"/>
          </a:p>
        </p:txBody>
      </p:sp>
    </p:spTree>
    <p:extLst>
      <p:ext uri="{BB962C8B-B14F-4D97-AF65-F5344CB8AC3E}">
        <p14:creationId xmlns:p14="http://schemas.microsoft.com/office/powerpoint/2010/main" val="55064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While no state had all seven legal protections in place, Oregon had the strongest legal protections for women, scoring six out of seven. Six states—Arkansas, Kentucky, Louisiana, Mississippi, Missouri, and Utah—scored zero. In these six states, abusers subject to domestic violence protective orders are not required to relinquish their firearms, in-person counseling is mandatory for women to have an abortion, and the minimum wage is below the low-income threshold of $12 an hour.</a:t>
            </a:r>
          </a:p>
        </p:txBody>
      </p:sp>
      <p:sp>
        <p:nvSpPr>
          <p:cNvPr id="4" name="Slide Number Placeholder 3"/>
          <p:cNvSpPr>
            <a:spLocks noGrp="1"/>
          </p:cNvSpPr>
          <p:nvPr>
            <p:ph type="sldNum" sz="quarter" idx="10"/>
          </p:nvPr>
        </p:nvSpPr>
        <p:spPr/>
        <p:txBody>
          <a:bodyPr/>
          <a:lstStyle/>
          <a:p>
            <a:fld id="{0713EA5E-3785-0C41-BD6D-943A3C48A079}" type="slidenum">
              <a:rPr lang="en-US" smtClean="0"/>
              <a:t>13</a:t>
            </a:fld>
            <a:endParaRPr lang="en-US"/>
          </a:p>
        </p:txBody>
      </p:sp>
    </p:spTree>
    <p:extLst>
      <p:ext uri="{BB962C8B-B14F-4D97-AF65-F5344CB8AC3E}">
        <p14:creationId xmlns:p14="http://schemas.microsoft.com/office/powerpoint/2010/main" val="2300891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Access to sexual and reproductive healthcare, including abortion, is a core component of justice for women.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713EA5E-3785-0C41-BD6D-943A3C48A079}" type="slidenum">
              <a:rPr lang="en-US" smtClean="0"/>
              <a:t>14</a:t>
            </a:fld>
            <a:endParaRPr lang="en-US"/>
          </a:p>
        </p:txBody>
      </p:sp>
    </p:spTree>
    <p:extLst>
      <p:ext uri="{BB962C8B-B14F-4D97-AF65-F5344CB8AC3E}">
        <p14:creationId xmlns:p14="http://schemas.microsoft.com/office/powerpoint/2010/main" val="420408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More affordable healthcare is correlated with lower rates of maternal mortality </a:t>
            </a:r>
          </a:p>
          <a:p>
            <a:pPr marL="171450" indent="-171450">
              <a:buFont typeface="Arial" panose="020B0604020202020204" pitchFamily="34" charset="0"/>
              <a:buChar char="•"/>
            </a:pPr>
            <a:r>
              <a:rPr lang="en-US" dirty="0"/>
              <a:t>Healthcare affordability is key to women’s physical and mental wellbeing, though varies greatly by state.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 Georgia, MS, and TX, 20 percent of women report not seeing a doctor in the past year due to cost, compared to the national average of 14 percent.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 Utah, 42 percent of Native American women report not seeing a doctor in the past year due to cost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713EA5E-3785-0C41-BD6D-943A3C48A079}" type="slidenum">
              <a:rPr lang="en-US" smtClean="0"/>
              <a:t>15</a:t>
            </a:fld>
            <a:endParaRPr lang="en-US"/>
          </a:p>
        </p:txBody>
      </p:sp>
    </p:spTree>
    <p:extLst>
      <p:ext uri="{BB962C8B-B14F-4D97-AF65-F5344CB8AC3E}">
        <p14:creationId xmlns:p14="http://schemas.microsoft.com/office/powerpoint/2010/main" val="1445100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Looking specifically at the political aspect of inclusion, the share of women in the state legislature …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Nevada is the only state to reach gender parity in the state legislature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seven states (Alabama, Louisiana, Mississippi, Tennessee, South Carolina, West Virginia, and Wyoming) fewer than one in five state legislators are women, ranging as low as 13 percent in West Virginia </a:t>
            </a:r>
            <a:r>
              <a:rPr lang="en-US" sz="1200" b="0" i="0" kern="1200" dirty="0">
                <a:solidFill>
                  <a:schemeClr val="tx1"/>
                </a:solidFill>
                <a:effectLst/>
                <a:latin typeface="+mn-lt"/>
                <a:ea typeface="+mn-ea"/>
                <a:cs typeface="+mn-cs"/>
              </a:rPr>
              <a:t>- this rate is approximately the same as in Ghana, Syria, and Burkina Faso</a:t>
            </a:r>
            <a:endParaRPr lang="en-US" dirty="0"/>
          </a:p>
          <a:p>
            <a:pPr marL="171450" indent="-171450">
              <a:buFont typeface="Arial" panose="020B0604020202020204" pitchFamily="34" charset="0"/>
              <a:buChar char="•"/>
            </a:pPr>
            <a:r>
              <a:rPr lang="en-US" dirty="0"/>
              <a:t>At current rates of progress, gender parity in state legislature won’t be reached until 2057.</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713EA5E-3785-0C41-BD6D-943A3C48A079}" type="slidenum">
              <a:rPr lang="en-US" smtClean="0"/>
              <a:t>16</a:t>
            </a:fld>
            <a:endParaRPr lang="en-US"/>
          </a:p>
        </p:txBody>
      </p:sp>
    </p:spTree>
    <p:extLst>
      <p:ext uri="{BB962C8B-B14F-4D97-AF65-F5344CB8AC3E}">
        <p14:creationId xmlns:p14="http://schemas.microsoft.com/office/powerpoint/2010/main" val="1712588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REWRITE </a:t>
            </a:r>
          </a:p>
          <a:p>
            <a:pPr algn="ctr"/>
            <a:endParaRPr lang="en-US" sz="1200" dirty="0"/>
          </a:p>
          <a:p>
            <a:pPr algn="ctr"/>
            <a:r>
              <a:rPr lang="en-US" sz="1200" dirty="0"/>
              <a:t>Solid majority overall support more women in office</a:t>
            </a:r>
          </a:p>
          <a:p>
            <a:pPr algn="ctr"/>
            <a:endParaRPr lang="en-US" sz="1200" dirty="0"/>
          </a:p>
          <a:p>
            <a:pPr algn="ctr"/>
            <a:r>
              <a:rPr lang="en-US" sz="1200" dirty="0"/>
              <a:t> </a:t>
            </a:r>
            <a:r>
              <a:rPr lang="en-US" sz="1200" b="1" dirty="0">
                <a:solidFill>
                  <a:schemeClr val="accent1"/>
                </a:solidFill>
              </a:rPr>
              <a:t>Support strongest among Democrats and Black Americans. </a:t>
            </a:r>
          </a:p>
          <a:p>
            <a:pPr algn="ctr"/>
            <a:endParaRPr lang="en-US" sz="1200" b="1" dirty="0">
              <a:solidFill>
                <a:schemeClr val="accent1"/>
              </a:solidFill>
            </a:endParaRPr>
          </a:p>
          <a:p>
            <a:pPr algn="ctr"/>
            <a:r>
              <a:rPr lang="en-US" sz="1200" b="1" dirty="0">
                <a:solidFill>
                  <a:schemeClr val="accent1"/>
                </a:solidFill>
              </a:rPr>
              <a:t>Least among Republicans and white men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Almost half of white men disagree that the country would be better off with more women in political office. Nearly 70 percent of Republican men think the same. By comparison, 91 percent of Democratic women do believe the country would be better off with more female leadership.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Interestingly, although 55 percent of Mississippi residents see benefits from having more women in office according to our YouGov/</a:t>
            </a:r>
            <a:r>
              <a:rPr lang="en-US" dirty="0" err="1"/>
              <a:t>PerryUndem</a:t>
            </a:r>
            <a:r>
              <a:rPr lang="en-US" dirty="0"/>
              <a:t> survey, women represent only 14 percent of state legislators.</a:t>
            </a:r>
          </a:p>
        </p:txBody>
      </p:sp>
      <p:sp>
        <p:nvSpPr>
          <p:cNvPr id="4" name="Slide Number Placeholder 3"/>
          <p:cNvSpPr>
            <a:spLocks noGrp="1"/>
          </p:cNvSpPr>
          <p:nvPr>
            <p:ph type="sldNum" sz="quarter" idx="5"/>
          </p:nvPr>
        </p:nvSpPr>
        <p:spPr/>
        <p:txBody>
          <a:bodyPr/>
          <a:lstStyle/>
          <a:p>
            <a:fld id="{0713EA5E-3785-0C41-BD6D-943A3C48A079}" type="slidenum">
              <a:rPr lang="en-US" smtClean="0"/>
              <a:t>17</a:t>
            </a:fld>
            <a:endParaRPr lang="en-US"/>
          </a:p>
        </p:txBody>
      </p:sp>
    </p:spTree>
    <p:extLst>
      <p:ext uri="{BB962C8B-B14F-4D97-AF65-F5344CB8AC3E}">
        <p14:creationId xmlns:p14="http://schemas.microsoft.com/office/powerpoint/2010/main" val="42340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Maternal mortality rates are higher for Black woman than for white women in all states. Though data are missing for several states.</a:t>
            </a:r>
          </a:p>
          <a:p>
            <a:pPr marL="171450" indent="-171450">
              <a:buFont typeface="Arial" panose="020B0604020202020204" pitchFamily="34" charset="0"/>
              <a:buChar char="•"/>
            </a:pPr>
            <a:r>
              <a:rPr lang="en-US" dirty="0"/>
              <a:t>For Black women in New Jersey, maternal mortality rates average 132 deaths per 100,000 live births, nearly quadruple that for white women in the state and 4.4 times the national average. This rate is similar to that in Venezuela and worse than that in Iraq and Nicaragua</a:t>
            </a:r>
          </a:p>
          <a:p>
            <a:pPr marL="171450" indent="-171450">
              <a:buFont typeface="Arial" panose="020B0604020202020204" pitchFamily="34" charset="0"/>
              <a:buChar char="•"/>
            </a:pPr>
            <a:r>
              <a:rPr lang="en-US" dirty="0"/>
              <a:t>In Louisiana, maternal mortality rates for Black women average about 112 deaths per 100,000 live births. For white women, the rate is 48 deaths per 100,000 live births. </a:t>
            </a:r>
          </a:p>
        </p:txBody>
      </p:sp>
      <p:sp>
        <p:nvSpPr>
          <p:cNvPr id="4" name="Slide Number Placeholder 3"/>
          <p:cNvSpPr>
            <a:spLocks noGrp="1"/>
          </p:cNvSpPr>
          <p:nvPr>
            <p:ph type="sldNum" sz="quarter" idx="5"/>
          </p:nvPr>
        </p:nvSpPr>
        <p:spPr/>
        <p:txBody>
          <a:bodyPr/>
          <a:lstStyle/>
          <a:p>
            <a:fld id="{0713EA5E-3785-0C41-BD6D-943A3C48A079}" type="slidenum">
              <a:rPr lang="en-US" smtClean="0"/>
              <a:t>18</a:t>
            </a:fld>
            <a:endParaRPr lang="en-US"/>
          </a:p>
        </p:txBody>
      </p:sp>
    </p:spTree>
    <p:extLst>
      <p:ext uri="{BB962C8B-B14F-4D97-AF65-F5344CB8AC3E}">
        <p14:creationId xmlns:p14="http://schemas.microsoft.com/office/powerpoint/2010/main" val="1687315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13EA5E-3785-0C41-BD6D-943A3C48A079}" type="slidenum">
              <a:rPr lang="en-US" smtClean="0"/>
              <a:t>20</a:t>
            </a:fld>
            <a:endParaRPr lang="en-US"/>
          </a:p>
        </p:txBody>
      </p:sp>
    </p:spTree>
    <p:extLst>
      <p:ext uri="{BB962C8B-B14F-4D97-AF65-F5344CB8AC3E}">
        <p14:creationId xmlns:p14="http://schemas.microsoft.com/office/powerpoint/2010/main" val="2083221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kern="1200" dirty="0">
                <a:solidFill>
                  <a:srgbClr val="1A3354"/>
                </a:solidFill>
                <a:latin typeface="Centaur" panose="02030504050205020304" pitchFamily="18" charset="77"/>
                <a:cs typeface="Angsana New" panose="02020603050405020304" pitchFamily="18" charset="-34"/>
              </a:rPr>
              <a:t>I thought it would be best to start by showing exactly what is in the US WPS Index – we capture three dimensions of women’s status and well-being, namely inclusion, justice and security, each of which is measured in terms of four indicators, for a total of 12 indicators.  All the data comes from reliable public sources, and is for the most recent year possible.</a:t>
            </a:r>
          </a:p>
          <a:p>
            <a:endParaRPr lang="en-US" sz="2000" b="1" kern="1200" dirty="0">
              <a:solidFill>
                <a:srgbClr val="1A3354"/>
              </a:solidFill>
              <a:latin typeface="Centaur" panose="02030504050205020304" pitchFamily="18" charset="77"/>
              <a:cs typeface="Angsana New" panose="02020603050405020304" pitchFamily="18" charset="-34"/>
            </a:endParaRPr>
          </a:p>
          <a:p>
            <a:r>
              <a:rPr lang="en-US" sz="2000" b="1" kern="1200" dirty="0">
                <a:solidFill>
                  <a:srgbClr val="1A3354"/>
                </a:solidFill>
                <a:latin typeface="Centaur" panose="02030504050205020304" pitchFamily="18" charset="77"/>
                <a:cs typeface="Angsana New" panose="02020603050405020304" pitchFamily="18" charset="-34"/>
              </a:rPr>
              <a:t>The indicators are equally weighted, and the scores range from zero to one.</a:t>
            </a:r>
          </a:p>
          <a:p>
            <a:endParaRPr lang="en-US" sz="2000" dirty="0"/>
          </a:p>
        </p:txBody>
      </p:sp>
      <p:sp>
        <p:nvSpPr>
          <p:cNvPr id="4" name="Slide Number Placeholder 3"/>
          <p:cNvSpPr>
            <a:spLocks noGrp="1"/>
          </p:cNvSpPr>
          <p:nvPr>
            <p:ph type="sldNum" sz="quarter" idx="5"/>
          </p:nvPr>
        </p:nvSpPr>
        <p:spPr/>
        <p:txBody>
          <a:bodyPr/>
          <a:lstStyle/>
          <a:p>
            <a:fld id="{0713EA5E-3785-0C41-BD6D-943A3C48A079}" type="slidenum">
              <a:rPr lang="en-US" smtClean="0"/>
              <a:t>2</a:t>
            </a:fld>
            <a:endParaRPr lang="en-US"/>
          </a:p>
        </p:txBody>
      </p:sp>
    </p:spTree>
    <p:extLst>
      <p:ext uri="{BB962C8B-B14F-4D97-AF65-F5344CB8AC3E}">
        <p14:creationId xmlns:p14="http://schemas.microsoft.com/office/powerpoint/2010/main" val="255187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13EA5E-3785-0C41-BD6D-943A3C48A079}" type="slidenum">
              <a:rPr lang="en-US" smtClean="0"/>
              <a:t>3</a:t>
            </a:fld>
            <a:endParaRPr lang="en-US"/>
          </a:p>
        </p:txBody>
      </p:sp>
    </p:spTree>
    <p:extLst>
      <p:ext uri="{BB962C8B-B14F-4D97-AF65-F5344CB8AC3E}">
        <p14:creationId xmlns:p14="http://schemas.microsoft.com/office/powerpoint/2010/main" val="2664362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cut to the chase, Massachusetts is at the top – indeed scoring four times higher than the bottom ranked state, Louisiana.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Despite MA’s strong overall performance, racial inequalities are stark. Nearly half (45 percent) of white women in MA have a bachelor's degree, compared to only a quarter of Black women. According to our survey, 40 percent of women of color have less than $200 in savings, and 26 percent reported not having enough money to pay for bills and basic needs, such as housing. Latinx women make only 51 cents for every dollar paid to white men.</a:t>
            </a:r>
            <a:endParaRPr lang="en-US" dirty="0"/>
          </a:p>
          <a:p>
            <a:endParaRPr lang="en-US" dirty="0"/>
          </a:p>
          <a:p>
            <a:r>
              <a:rPr lang="en-US" dirty="0"/>
              <a:t>Indeed there are vast differences across states overall – and for specific indicators. </a:t>
            </a:r>
          </a:p>
          <a:p>
            <a:endParaRPr lang="en-US" dirty="0"/>
          </a:p>
          <a:p>
            <a:r>
              <a:rPr lang="en-US" dirty="0"/>
              <a:t>The largest disparities are in legal protections and access to reproductive health services.</a:t>
            </a:r>
          </a:p>
          <a:p>
            <a:endParaRPr lang="en-US" dirty="0"/>
          </a:p>
          <a:p>
            <a:pPr marL="171450" indent="-171450">
              <a:buFont typeface="Arial" panose="020B0604020202020204" pitchFamily="34" charset="0"/>
              <a:buChar char="•"/>
            </a:pPr>
            <a:r>
              <a:rPr lang="en-US" dirty="0"/>
              <a:t>In Wyoming, fewer than 1 in 20 women live in a county with an abortion provider, compared with 19 in 20 women in California, Connecticut, Hawaii, and the District of Columbia.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 will talk later about our measure of legal protection – but just to mention here that only 9 states have mandated paid parental leave and only 7 set the minimum wage above the low income threshold of $12 (can swap with: on 13 states require domestic violence perpetrators subject to protective orders to relinquish their firearms)</a:t>
            </a:r>
          </a:p>
        </p:txBody>
      </p:sp>
      <p:sp>
        <p:nvSpPr>
          <p:cNvPr id="4" name="Slide Number Placeholder 3"/>
          <p:cNvSpPr>
            <a:spLocks noGrp="1"/>
          </p:cNvSpPr>
          <p:nvPr>
            <p:ph type="sldNum" sz="quarter" idx="5"/>
          </p:nvPr>
        </p:nvSpPr>
        <p:spPr/>
        <p:txBody>
          <a:bodyPr/>
          <a:lstStyle/>
          <a:p>
            <a:fld id="{0713EA5E-3785-0C41-BD6D-943A3C48A079}" type="slidenum">
              <a:rPr lang="en-US" smtClean="0"/>
              <a:t>4</a:t>
            </a:fld>
            <a:endParaRPr lang="en-US"/>
          </a:p>
        </p:txBody>
      </p:sp>
    </p:spTree>
    <p:extLst>
      <p:ext uri="{BB962C8B-B14F-4D97-AF65-F5344CB8AC3E}">
        <p14:creationId xmlns:p14="http://schemas.microsoft.com/office/powerpoint/2010/main" val="822631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713EA5E-3785-0C41-BD6D-943A3C48A079}" type="slidenum">
              <a:rPr lang="en-US" smtClean="0"/>
              <a:t>5</a:t>
            </a:fld>
            <a:endParaRPr lang="en-US"/>
          </a:p>
        </p:txBody>
      </p:sp>
    </p:spTree>
    <p:extLst>
      <p:ext uri="{BB962C8B-B14F-4D97-AF65-F5344CB8AC3E}">
        <p14:creationId xmlns:p14="http://schemas.microsoft.com/office/powerpoint/2010/main" val="2385155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Our index and report are complemented by findings from a nationally representative survey</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Four in five adults believe that it is important for elected officials to work on issues affecting gender equality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2/3 adults believe that the country would be better off with more women in political office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most adults in our survey see women’s access to affordable birth control, abortion, livable wage jobs, equal pay, parental leave, and affordable healthcare as important components of gender equality. Most adults also recognize that only a minority of women in the United States have access to these services and opportunities.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713EA5E-3785-0C41-BD6D-943A3C48A079}" type="slidenum">
              <a:rPr lang="en-US" smtClean="0"/>
              <a:t>7</a:t>
            </a:fld>
            <a:endParaRPr lang="en-US"/>
          </a:p>
        </p:txBody>
      </p:sp>
    </p:spTree>
    <p:extLst>
      <p:ext uri="{BB962C8B-B14F-4D97-AF65-F5344CB8AC3E}">
        <p14:creationId xmlns:p14="http://schemas.microsoft.com/office/powerpoint/2010/main" val="326920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13EA5E-3785-0C41-BD6D-943A3C48A079}" type="slidenum">
              <a:rPr lang="en-US" smtClean="0"/>
              <a:t>8</a:t>
            </a:fld>
            <a:endParaRPr lang="en-US"/>
          </a:p>
        </p:txBody>
      </p:sp>
    </p:spTree>
    <p:extLst>
      <p:ext uri="{BB962C8B-B14F-4D97-AF65-F5344CB8AC3E}">
        <p14:creationId xmlns:p14="http://schemas.microsoft.com/office/powerpoint/2010/main" val="4167435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It would come as no surprise that there are clear patterns in regional performance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Most obviously: all 6 states in the Northeast region are among the 10 best performing states nationally, shown here in dark green, while all 5 of the worst performing states are in the Southeast region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Yet location is not a sole determinant: there are major differences within regions. Thus, while Colorado ranks 14th overall, its neighbors, Utah and Wyoming, rank 36th and 43rd.</a:t>
            </a:r>
          </a:p>
        </p:txBody>
      </p:sp>
      <p:sp>
        <p:nvSpPr>
          <p:cNvPr id="4" name="Slide Number Placeholder 3"/>
          <p:cNvSpPr>
            <a:spLocks noGrp="1"/>
          </p:cNvSpPr>
          <p:nvPr>
            <p:ph type="sldNum" sz="quarter" idx="5"/>
          </p:nvPr>
        </p:nvSpPr>
        <p:spPr/>
        <p:txBody>
          <a:bodyPr/>
          <a:lstStyle/>
          <a:p>
            <a:fld id="{0713EA5E-3785-0C41-BD6D-943A3C48A079}" type="slidenum">
              <a:rPr lang="en-US" smtClean="0"/>
              <a:t>10</a:t>
            </a:fld>
            <a:endParaRPr lang="en-US"/>
          </a:p>
        </p:txBody>
      </p:sp>
    </p:spTree>
    <p:extLst>
      <p:ext uri="{BB962C8B-B14F-4D97-AF65-F5344CB8AC3E}">
        <p14:creationId xmlns:p14="http://schemas.microsoft.com/office/powerpoint/2010/main" val="4185683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traffic lights </a:t>
            </a:r>
            <a:r>
              <a:rPr lang="en-US" dirty="0">
                <a:effectLst/>
              </a:rPr>
              <a:t>captures the relative performance of each state on each indicator</a:t>
            </a:r>
          </a:p>
          <a:p>
            <a:pPr marL="171450" indent="-171450">
              <a:buFont typeface="Arial" panose="020B0604020202020204" pitchFamily="34" charset="0"/>
              <a:buChar char="•"/>
            </a:pPr>
            <a:r>
              <a:rPr lang="en-US" dirty="0">
                <a:effectLst/>
              </a:rPr>
              <a:t>New Hampshire is the only state that does well (scores in the top two quintiles) across all 12 indicators </a:t>
            </a:r>
          </a:p>
          <a:p>
            <a:pPr marL="171450" indent="-171450">
              <a:buFont typeface="Arial" panose="020B0604020202020204" pitchFamily="34" charset="0"/>
              <a:buChar char="•"/>
            </a:pPr>
            <a:r>
              <a:rPr lang="en-US" dirty="0">
                <a:effectLst/>
              </a:rPr>
              <a:t>Three states (Louisiana, Arkansas, and Alabama) score in the bottom two quintiles for all indicators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Shows that even states that rank highly have work to do </a:t>
            </a:r>
          </a:p>
          <a:p>
            <a:pPr marL="628650" lvl="1" indent="-171450">
              <a:buFont typeface="Arial" panose="020B0604020202020204" pitchFamily="34" charset="0"/>
              <a:buChar char="•"/>
            </a:pPr>
            <a:r>
              <a:rPr lang="en-US" dirty="0">
                <a:effectLst/>
              </a:rPr>
              <a:t>For example, New Jersey has low rates of women working while in poverty (4%) and high rates of college degree attainment (41%), but last the fourth highest rate of maternal mortality in the country – at 46 deaths per 100,000 live births. </a:t>
            </a:r>
          </a:p>
          <a:p>
            <a:pPr marL="628650" lvl="1" indent="-171450">
              <a:buFont typeface="Arial" panose="020B0604020202020204" pitchFamily="34" charset="0"/>
              <a:buChar char="•"/>
            </a:pPr>
            <a:r>
              <a:rPr lang="en-US" dirty="0">
                <a:effectLst/>
              </a:rPr>
              <a:t>Similarly, Oregon tops the charts in legal protections for women, but is in the bottom ten for women’s employment. </a:t>
            </a:r>
          </a:p>
          <a:p>
            <a:endParaRPr lang="en-US" dirty="0"/>
          </a:p>
        </p:txBody>
      </p:sp>
      <p:sp>
        <p:nvSpPr>
          <p:cNvPr id="4" name="Slide Number Placeholder 3"/>
          <p:cNvSpPr>
            <a:spLocks noGrp="1"/>
          </p:cNvSpPr>
          <p:nvPr>
            <p:ph type="sldNum" sz="quarter" idx="5"/>
          </p:nvPr>
        </p:nvSpPr>
        <p:spPr/>
        <p:txBody>
          <a:bodyPr/>
          <a:lstStyle/>
          <a:p>
            <a:fld id="{0713EA5E-3785-0C41-BD6D-943A3C48A079}" type="slidenum">
              <a:rPr lang="en-US" smtClean="0"/>
              <a:t>11</a:t>
            </a:fld>
            <a:endParaRPr lang="en-US"/>
          </a:p>
        </p:txBody>
      </p:sp>
    </p:spTree>
    <p:extLst>
      <p:ext uri="{BB962C8B-B14F-4D97-AF65-F5344CB8AC3E}">
        <p14:creationId xmlns:p14="http://schemas.microsoft.com/office/powerpoint/2010/main" val="1196711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A5E021-D8CA-44EB-9E1B-13A09C324EED}" type="datetimeFigureOut">
              <a:rPr lang="en-US" smtClean="0"/>
              <a:t>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DD412-3DF7-495D-B6CD-C60A1D97DE94}" type="slidenum">
              <a:rPr lang="en-US" smtClean="0"/>
              <a:t>‹#›</a:t>
            </a:fld>
            <a:endParaRPr lang="en-US"/>
          </a:p>
        </p:txBody>
      </p:sp>
    </p:spTree>
    <p:extLst>
      <p:ext uri="{BB962C8B-B14F-4D97-AF65-F5344CB8AC3E}">
        <p14:creationId xmlns:p14="http://schemas.microsoft.com/office/powerpoint/2010/main" val="83840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A5E021-D8CA-44EB-9E1B-13A09C324EED}" type="datetimeFigureOut">
              <a:rPr lang="en-US" smtClean="0"/>
              <a:t>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DD412-3DF7-495D-B6CD-C60A1D97DE94}" type="slidenum">
              <a:rPr lang="en-US" smtClean="0"/>
              <a:t>‹#›</a:t>
            </a:fld>
            <a:endParaRPr lang="en-US"/>
          </a:p>
        </p:txBody>
      </p:sp>
    </p:spTree>
    <p:extLst>
      <p:ext uri="{BB962C8B-B14F-4D97-AF65-F5344CB8AC3E}">
        <p14:creationId xmlns:p14="http://schemas.microsoft.com/office/powerpoint/2010/main" val="172549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A5E021-D8CA-44EB-9E1B-13A09C324EED}" type="datetimeFigureOut">
              <a:rPr lang="en-US" smtClean="0"/>
              <a:t>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DD412-3DF7-495D-B6CD-C60A1D97DE94}" type="slidenum">
              <a:rPr lang="en-US" smtClean="0"/>
              <a:t>‹#›</a:t>
            </a:fld>
            <a:endParaRPr lang="en-US"/>
          </a:p>
        </p:txBody>
      </p:sp>
    </p:spTree>
    <p:extLst>
      <p:ext uri="{BB962C8B-B14F-4D97-AF65-F5344CB8AC3E}">
        <p14:creationId xmlns:p14="http://schemas.microsoft.com/office/powerpoint/2010/main" val="414164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A5E021-D8CA-44EB-9E1B-13A09C324EED}" type="datetimeFigureOut">
              <a:rPr lang="en-US" smtClean="0"/>
              <a:t>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DD412-3DF7-495D-B6CD-C60A1D97DE94}" type="slidenum">
              <a:rPr lang="en-US" smtClean="0"/>
              <a:t>‹#›</a:t>
            </a:fld>
            <a:endParaRPr lang="en-US"/>
          </a:p>
        </p:txBody>
      </p:sp>
    </p:spTree>
    <p:extLst>
      <p:ext uri="{BB962C8B-B14F-4D97-AF65-F5344CB8AC3E}">
        <p14:creationId xmlns:p14="http://schemas.microsoft.com/office/powerpoint/2010/main" val="4125296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A5E021-D8CA-44EB-9E1B-13A09C324EED}" type="datetimeFigureOut">
              <a:rPr lang="en-US" smtClean="0"/>
              <a:t>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DD412-3DF7-495D-B6CD-C60A1D97DE94}" type="slidenum">
              <a:rPr lang="en-US" smtClean="0"/>
              <a:t>‹#›</a:t>
            </a:fld>
            <a:endParaRPr lang="en-US"/>
          </a:p>
        </p:txBody>
      </p:sp>
    </p:spTree>
    <p:extLst>
      <p:ext uri="{BB962C8B-B14F-4D97-AF65-F5344CB8AC3E}">
        <p14:creationId xmlns:p14="http://schemas.microsoft.com/office/powerpoint/2010/main" val="228889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A5E021-D8CA-44EB-9E1B-13A09C324EED}" type="datetimeFigureOut">
              <a:rPr lang="en-US" smtClean="0"/>
              <a:t>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DD412-3DF7-495D-B6CD-C60A1D97DE94}" type="slidenum">
              <a:rPr lang="en-US" smtClean="0"/>
              <a:t>‹#›</a:t>
            </a:fld>
            <a:endParaRPr lang="en-US"/>
          </a:p>
        </p:txBody>
      </p:sp>
    </p:spTree>
    <p:extLst>
      <p:ext uri="{BB962C8B-B14F-4D97-AF65-F5344CB8AC3E}">
        <p14:creationId xmlns:p14="http://schemas.microsoft.com/office/powerpoint/2010/main" val="207936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A5E021-D8CA-44EB-9E1B-13A09C324EED}" type="datetimeFigureOut">
              <a:rPr lang="en-US" smtClean="0"/>
              <a:t>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DDD412-3DF7-495D-B6CD-C60A1D97DE94}" type="slidenum">
              <a:rPr lang="en-US" smtClean="0"/>
              <a:t>‹#›</a:t>
            </a:fld>
            <a:endParaRPr lang="en-US"/>
          </a:p>
        </p:txBody>
      </p:sp>
    </p:spTree>
    <p:extLst>
      <p:ext uri="{BB962C8B-B14F-4D97-AF65-F5344CB8AC3E}">
        <p14:creationId xmlns:p14="http://schemas.microsoft.com/office/powerpoint/2010/main" val="203108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A5E021-D8CA-44EB-9E1B-13A09C324EED}" type="datetimeFigureOut">
              <a:rPr lang="en-US" smtClean="0"/>
              <a:t>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DDD412-3DF7-495D-B6CD-C60A1D97DE94}" type="slidenum">
              <a:rPr lang="en-US" smtClean="0"/>
              <a:t>‹#›</a:t>
            </a:fld>
            <a:endParaRPr lang="en-US"/>
          </a:p>
        </p:txBody>
      </p:sp>
    </p:spTree>
    <p:extLst>
      <p:ext uri="{BB962C8B-B14F-4D97-AF65-F5344CB8AC3E}">
        <p14:creationId xmlns:p14="http://schemas.microsoft.com/office/powerpoint/2010/main" val="1595747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5E021-D8CA-44EB-9E1B-13A09C324EED}" type="datetimeFigureOut">
              <a:rPr lang="en-US" smtClean="0"/>
              <a:t>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DDD412-3DF7-495D-B6CD-C60A1D97DE94}" type="slidenum">
              <a:rPr lang="en-US" smtClean="0"/>
              <a:t>‹#›</a:t>
            </a:fld>
            <a:endParaRPr lang="en-US"/>
          </a:p>
        </p:txBody>
      </p:sp>
    </p:spTree>
    <p:extLst>
      <p:ext uri="{BB962C8B-B14F-4D97-AF65-F5344CB8AC3E}">
        <p14:creationId xmlns:p14="http://schemas.microsoft.com/office/powerpoint/2010/main" val="155748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A5E021-D8CA-44EB-9E1B-13A09C324EED}" type="datetimeFigureOut">
              <a:rPr lang="en-US" smtClean="0"/>
              <a:t>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DD412-3DF7-495D-B6CD-C60A1D97DE94}" type="slidenum">
              <a:rPr lang="en-US" smtClean="0"/>
              <a:t>‹#›</a:t>
            </a:fld>
            <a:endParaRPr lang="en-US"/>
          </a:p>
        </p:txBody>
      </p:sp>
    </p:spTree>
    <p:extLst>
      <p:ext uri="{BB962C8B-B14F-4D97-AF65-F5344CB8AC3E}">
        <p14:creationId xmlns:p14="http://schemas.microsoft.com/office/powerpoint/2010/main" val="406399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A5E021-D8CA-44EB-9E1B-13A09C324EED}" type="datetimeFigureOut">
              <a:rPr lang="en-US" smtClean="0"/>
              <a:t>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DD412-3DF7-495D-B6CD-C60A1D97DE94}" type="slidenum">
              <a:rPr lang="en-US" smtClean="0"/>
              <a:t>‹#›</a:t>
            </a:fld>
            <a:endParaRPr lang="en-US"/>
          </a:p>
        </p:txBody>
      </p:sp>
    </p:spTree>
    <p:extLst>
      <p:ext uri="{BB962C8B-B14F-4D97-AF65-F5344CB8AC3E}">
        <p14:creationId xmlns:p14="http://schemas.microsoft.com/office/powerpoint/2010/main" val="2834096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5E021-D8CA-44EB-9E1B-13A09C324EED}" type="datetimeFigureOut">
              <a:rPr lang="en-US" smtClean="0"/>
              <a:t>2/2/21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DD412-3DF7-495D-B6CD-C60A1D97DE94}" type="slidenum">
              <a:rPr lang="en-US" smtClean="0"/>
              <a:t>‹#›</a:t>
            </a:fld>
            <a:endParaRPr lang="en-US"/>
          </a:p>
        </p:txBody>
      </p:sp>
    </p:spTree>
    <p:extLst>
      <p:ext uri="{BB962C8B-B14F-4D97-AF65-F5344CB8AC3E}">
        <p14:creationId xmlns:p14="http://schemas.microsoft.com/office/powerpoint/2010/main" val="14121633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gssdataexplorer.norc.org/" TargetMode="External"/><Relationship Id="rId13" Type="http://schemas.openxmlformats.org/officeDocument/2006/relationships/hyperlink" Target="https://www.law.georgetown.edu/gender-journal/wp-content/uploads/sites/20/2019/04/GT-GJGL190005.pdf" TargetMode="External"/><Relationship Id="rId3" Type="http://schemas.openxmlformats.org/officeDocument/2006/relationships/hyperlink" Target="https://usa.ipums.org/usa/" TargetMode="External"/><Relationship Id="rId7" Type="http://schemas.openxmlformats.org/officeDocument/2006/relationships/hyperlink" Target="https://www.americashealthrankings.org/explore/health-of-women-and-children/measure/overall_hwc_2020/state/ALL" TargetMode="External"/><Relationship Id="rId12" Type="http://schemas.openxmlformats.org/officeDocument/2006/relationships/hyperlink" Target="https://www.abetterbalance.org/resources/paid-family-leave-laws-chart/" TargetMode="External"/><Relationship Id="rId17" Type="http://schemas.openxmlformats.org/officeDocument/2006/relationships/image" Target="../media/image4.png"/><Relationship Id="rId2" Type="http://schemas.openxmlformats.org/officeDocument/2006/relationships/notesSlide" Target="../notesSlides/notesSlide3.xml"/><Relationship Id="rId16" Type="http://schemas.openxmlformats.org/officeDocument/2006/relationships/hyperlink" Target="https://www.guttmacher.org/state-policy/explore/counseling-and-waiting-periods-abortion" TargetMode="External"/><Relationship Id="rId1" Type="http://schemas.openxmlformats.org/officeDocument/2006/relationships/slideLayout" Target="../slideLayouts/slideLayout2.xml"/><Relationship Id="rId6" Type="http://schemas.openxmlformats.org/officeDocument/2006/relationships/hyperlink" Target="https://webappa.cdc.gov/sasweb/ncipc/mortrate.html" TargetMode="External"/><Relationship Id="rId11" Type="http://schemas.openxmlformats.org/officeDocument/2006/relationships/hyperlink" Target="https://www.legalmomentum.org/node/814" TargetMode="External"/><Relationship Id="rId5" Type="http://schemas.openxmlformats.org/officeDocument/2006/relationships/hyperlink" Target="https://data.guttmacher.org/states/" TargetMode="External"/><Relationship Id="rId15" Type="http://schemas.openxmlformats.org/officeDocument/2006/relationships/hyperlink" Target="https://www.equalrightsamendment.org/era-ratification-map" TargetMode="External"/><Relationship Id="rId10" Type="http://schemas.openxmlformats.org/officeDocument/2006/relationships/hyperlink" Target="https://www.epi.org/minimum-wage-tracker/" TargetMode="External"/><Relationship Id="rId4" Type="http://schemas.openxmlformats.org/officeDocument/2006/relationships/hyperlink" Target="https://cawp.rutgers.edu/women-state-legislature-2019" TargetMode="External"/><Relationship Id="rId9" Type="http://schemas.openxmlformats.org/officeDocument/2006/relationships/hyperlink" Target="https://www.kff.org/womens-health-policy/state-indicator/percent-of-adult-women-who-did-not-see-a-doctor-in-the-past-12-months-due-to-cost-by-raceethnicity/?currentTimeframe=0" TargetMode="External"/><Relationship Id="rId14" Type="http://schemas.openxmlformats.org/officeDocument/2006/relationships/hyperlink" Target="https://lawcenter.giffords.org/gun-laws/policy-areas/who-can-have-a-gun/domestic-violence-firearm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8314F"/>
        </a:solidFill>
        <a:effectLst/>
      </p:bgPr>
    </p:bg>
    <p:spTree>
      <p:nvGrpSpPr>
        <p:cNvPr id="1" name=""/>
        <p:cNvGrpSpPr/>
        <p:nvPr/>
      </p:nvGrpSpPr>
      <p:grpSpPr>
        <a:xfrm>
          <a:off x="0" y="0"/>
          <a:ext cx="0" cy="0"/>
          <a:chOff x="0" y="0"/>
          <a:chExt cx="0" cy="0"/>
        </a:xfrm>
      </p:grpSpPr>
      <p:sp>
        <p:nvSpPr>
          <p:cNvPr id="5" name="Rectangle 4"/>
          <p:cNvSpPr/>
          <p:nvPr/>
        </p:nvSpPr>
        <p:spPr>
          <a:xfrm>
            <a:off x="304800" y="2057400"/>
            <a:ext cx="3124200" cy="4708981"/>
          </a:xfrm>
          <a:prstGeom prst="rect">
            <a:avLst/>
          </a:prstGeom>
          <a:solidFill>
            <a:srgbClr val="18314F"/>
          </a:solidFill>
          <a:ln>
            <a:noFill/>
          </a:ln>
        </p:spPr>
        <p:txBody>
          <a:bodyPr wrap="square">
            <a:spAutoFit/>
          </a:bodyPr>
          <a:lstStyle/>
          <a:p>
            <a:endParaRPr lang="en-US" sz="4000" spc="-150" dirty="0">
              <a:solidFill>
                <a:schemeClr val="accent5">
                  <a:lumMod val="50000"/>
                </a:schemeClr>
              </a:solidFill>
              <a:latin typeface="Angsana New" panose="02020603050405020304" pitchFamily="18" charset="-34"/>
              <a:cs typeface="Angsana New" panose="02020603050405020304" pitchFamily="18" charset="-34"/>
            </a:endParaRPr>
          </a:p>
          <a:p>
            <a:endParaRPr lang="en-US" sz="4000" spc="-150" dirty="0">
              <a:solidFill>
                <a:schemeClr val="accent5">
                  <a:lumMod val="50000"/>
                </a:schemeClr>
              </a:solidFill>
              <a:latin typeface="Calibri" panose="020F0502020204030204" pitchFamily="34" charset="0"/>
              <a:cs typeface="Calibri" panose="020F0502020204030204" pitchFamily="34" charset="0"/>
            </a:endParaRPr>
          </a:p>
          <a:p>
            <a:endParaRPr lang="en-US" sz="2400" b="1" dirty="0">
              <a:solidFill>
                <a:schemeClr val="bg1"/>
              </a:solidFill>
              <a:latin typeface="Calibri" panose="020F0502020204030204" pitchFamily="34" charset="0"/>
              <a:cs typeface="Calibri" panose="020F0502020204030204" pitchFamily="34" charset="0"/>
            </a:endParaRPr>
          </a:p>
          <a:p>
            <a:r>
              <a:rPr lang="en-US" sz="2800" b="1" dirty="0">
                <a:solidFill>
                  <a:schemeClr val="bg1"/>
                </a:solidFill>
                <a:latin typeface="Calibri" panose="020F0502020204030204" pitchFamily="34" charset="0"/>
                <a:cs typeface="Calibri" panose="020F0502020204030204" pitchFamily="34" charset="0"/>
              </a:rPr>
              <a:t>#</a:t>
            </a:r>
            <a:r>
              <a:rPr lang="en-US" sz="2800" b="1" dirty="0" err="1">
                <a:solidFill>
                  <a:schemeClr val="bg1"/>
                </a:solidFill>
                <a:latin typeface="Calibri" panose="020F0502020204030204" pitchFamily="34" charset="0"/>
                <a:cs typeface="Calibri" panose="020F0502020204030204" pitchFamily="34" charset="0"/>
              </a:rPr>
              <a:t>USAindex</a:t>
            </a:r>
            <a:endParaRPr lang="en-US" sz="2800" b="1" dirty="0">
              <a:solidFill>
                <a:schemeClr val="bg1"/>
              </a:solidFill>
              <a:latin typeface="Calibri" panose="020F0502020204030204" pitchFamily="34" charset="0"/>
              <a:cs typeface="Calibri" panose="020F0502020204030204" pitchFamily="34" charset="0"/>
            </a:endParaRPr>
          </a:p>
          <a:p>
            <a:br>
              <a:rPr lang="en-US" sz="2400" dirty="0">
                <a:solidFill>
                  <a:schemeClr val="bg1"/>
                </a:solidFill>
                <a:latin typeface="Calibri" panose="020F0502020204030204" pitchFamily="34" charset="0"/>
                <a:cs typeface="Calibri" panose="020F0502020204030204" pitchFamily="34" charset="0"/>
              </a:rPr>
            </a:br>
            <a:r>
              <a:rPr lang="en-US" sz="2400" i="1">
                <a:solidFill>
                  <a:schemeClr val="accent5">
                    <a:lumMod val="40000"/>
                    <a:lumOff val="60000"/>
                  </a:schemeClr>
                </a:solidFill>
                <a:latin typeface="+mj-lt"/>
                <a:cs typeface="Calibri" panose="020F0502020204030204" pitchFamily="34" charset="0"/>
              </a:rPr>
              <a:t>Presentation to t</a:t>
            </a:r>
            <a:r>
              <a:rPr lang="en-US" sz="2400" i="1">
                <a:solidFill>
                  <a:schemeClr val="accent5">
                    <a:lumMod val="40000"/>
                    <a:lumOff val="60000"/>
                  </a:schemeClr>
                </a:solidFill>
                <a:latin typeface="+mj-lt"/>
              </a:rPr>
              <a:t>he </a:t>
            </a:r>
            <a:r>
              <a:rPr lang="en-US" sz="2400" i="1" dirty="0">
                <a:solidFill>
                  <a:schemeClr val="accent5">
                    <a:lumMod val="40000"/>
                    <a:lumOff val="60000"/>
                  </a:schemeClr>
                </a:solidFill>
                <a:latin typeface="+mj-lt"/>
              </a:rPr>
              <a:t>Louisiana Public </a:t>
            </a:r>
            <a:r>
              <a:rPr lang="en-US" sz="2400" i="1">
                <a:solidFill>
                  <a:schemeClr val="accent5">
                    <a:lumMod val="40000"/>
                    <a:lumOff val="60000"/>
                  </a:schemeClr>
                </a:solidFill>
                <a:latin typeface="+mj-lt"/>
              </a:rPr>
              <a:t>Health Institute</a:t>
            </a:r>
          </a:p>
          <a:p>
            <a:endParaRPr lang="en-US" sz="2400" i="1" spc="-150" dirty="0">
              <a:solidFill>
                <a:schemeClr val="accent5">
                  <a:lumMod val="40000"/>
                  <a:lumOff val="60000"/>
                </a:schemeClr>
              </a:solidFill>
              <a:latin typeface="+mj-lt"/>
              <a:cs typeface="Calibri" panose="020F0502020204030204" pitchFamily="34" charset="0"/>
            </a:endParaRPr>
          </a:p>
          <a:p>
            <a:r>
              <a:rPr lang="en-US" sz="2400" b="1" dirty="0">
                <a:solidFill>
                  <a:srgbClr val="9CB367"/>
                </a:solidFill>
                <a:latin typeface="Calibri" panose="020F0502020204030204" pitchFamily="34" charset="0"/>
                <a:cs typeface="Calibri" panose="020F0502020204030204" pitchFamily="34" charset="0"/>
              </a:rPr>
              <a:t>Jeni Klugman</a:t>
            </a:r>
          </a:p>
          <a:p>
            <a:r>
              <a:rPr lang="en-US" sz="2400" b="1" dirty="0">
                <a:solidFill>
                  <a:srgbClr val="9CB367"/>
                </a:solidFill>
                <a:latin typeface="Calibri" panose="020F0502020204030204" pitchFamily="34" charset="0"/>
                <a:cs typeface="Calibri" panose="020F0502020204030204" pitchFamily="34" charset="0"/>
              </a:rPr>
              <a:t>February 2, 2021</a:t>
            </a:r>
          </a:p>
        </p:txBody>
      </p:sp>
      <p:pic>
        <p:nvPicPr>
          <p:cNvPr id="4" name="Picture 3">
            <a:extLst>
              <a:ext uri="{FF2B5EF4-FFF2-40B4-BE49-F238E27FC236}">
                <a16:creationId xmlns:a16="http://schemas.microsoft.com/office/drawing/2014/main" id="{3FD3B7CD-B920-0946-9B14-9D6DA5552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8025" y="0"/>
            <a:ext cx="5535975" cy="6858000"/>
          </a:xfrm>
          <a:prstGeom prst="rect">
            <a:avLst/>
          </a:prstGeom>
        </p:spPr>
      </p:pic>
      <p:pic>
        <p:nvPicPr>
          <p:cNvPr id="6" name="Picture 5">
            <a:extLst>
              <a:ext uri="{FF2B5EF4-FFF2-40B4-BE49-F238E27FC236}">
                <a16:creationId xmlns:a16="http://schemas.microsoft.com/office/drawing/2014/main" id="{1779025D-2335-7343-A11B-62C031131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325" y="0"/>
            <a:ext cx="2897700" cy="3429000"/>
          </a:xfrm>
          <a:prstGeom prst="rect">
            <a:avLst/>
          </a:prstGeom>
        </p:spPr>
      </p:pic>
    </p:spTree>
    <p:extLst>
      <p:ext uri="{BB962C8B-B14F-4D97-AF65-F5344CB8AC3E}">
        <p14:creationId xmlns:p14="http://schemas.microsoft.com/office/powerpoint/2010/main" val="84074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8258F-B7B5-A048-830E-135E2ADFD55B}"/>
              </a:ext>
            </a:extLst>
          </p:cNvPr>
          <p:cNvSpPr>
            <a:spLocks noGrp="1"/>
          </p:cNvSpPr>
          <p:nvPr>
            <p:ph type="title"/>
          </p:nvPr>
        </p:nvSpPr>
        <p:spPr>
          <a:xfrm>
            <a:off x="276225" y="228600"/>
            <a:ext cx="8591550" cy="1325563"/>
          </a:xfrm>
        </p:spPr>
        <p:txBody>
          <a:bodyPr>
            <a:normAutofit fontScale="90000"/>
          </a:bodyPr>
          <a:lstStyle/>
          <a:p>
            <a:r>
              <a:rPr lang="en-US" b="1" dirty="0">
                <a:latin typeface="+mn-lt"/>
              </a:rPr>
              <a:t>Clear regional patterns in performance </a:t>
            </a:r>
            <a:br>
              <a:rPr lang="en-US" dirty="0"/>
            </a:br>
            <a:endParaRPr lang="en-US" dirty="0"/>
          </a:p>
        </p:txBody>
      </p:sp>
      <p:pic>
        <p:nvPicPr>
          <p:cNvPr id="4" name="Content Placeholder 3" descr="A spectrum of performance &#10;">
            <a:extLst>
              <a:ext uri="{FF2B5EF4-FFF2-40B4-BE49-F238E27FC236}">
                <a16:creationId xmlns:a16="http://schemas.microsoft.com/office/drawing/2014/main" id="{06539858-6EB7-0F47-A609-7E4F4E8DB6F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344" t="6812"/>
          <a:stretch/>
        </p:blipFill>
        <p:spPr>
          <a:xfrm>
            <a:off x="661780" y="1397413"/>
            <a:ext cx="7610743" cy="5105400"/>
          </a:xfrm>
          <a:prstGeom prst="rect">
            <a:avLst/>
          </a:prstGeom>
        </p:spPr>
      </p:pic>
    </p:spTree>
    <p:extLst>
      <p:ext uri="{BB962C8B-B14F-4D97-AF65-F5344CB8AC3E}">
        <p14:creationId xmlns:p14="http://schemas.microsoft.com/office/powerpoint/2010/main" val="1982368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E8ECA8F0-3E95-654A-8F33-919FB0027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3" y="141778"/>
            <a:ext cx="9014874" cy="6574444"/>
          </a:xfrm>
          <a:prstGeom prst="rect">
            <a:avLst/>
          </a:prstGeom>
        </p:spPr>
      </p:pic>
    </p:spTree>
    <p:extLst>
      <p:ext uri="{BB962C8B-B14F-4D97-AF65-F5344CB8AC3E}">
        <p14:creationId xmlns:p14="http://schemas.microsoft.com/office/powerpoint/2010/main" val="173664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66038-8C6C-0447-8D52-F8E7AC4CF676}"/>
              </a:ext>
            </a:extLst>
          </p:cNvPr>
          <p:cNvSpPr>
            <a:spLocks noGrp="1"/>
          </p:cNvSpPr>
          <p:nvPr>
            <p:ph type="title"/>
          </p:nvPr>
        </p:nvSpPr>
        <p:spPr>
          <a:xfrm>
            <a:off x="314895" y="365760"/>
            <a:ext cx="7886700" cy="1325563"/>
          </a:xfrm>
        </p:spPr>
        <p:txBody>
          <a:bodyPr>
            <a:normAutofit fontScale="90000"/>
          </a:bodyPr>
          <a:lstStyle/>
          <a:p>
            <a:r>
              <a:rPr lang="en-US" b="1" dirty="0">
                <a:latin typeface="+mn-lt"/>
              </a:rPr>
              <a:t>Women face serious security and justice constraints </a:t>
            </a:r>
            <a:br>
              <a:rPr lang="en-US" dirty="0"/>
            </a:br>
            <a:endParaRPr lang="en-US" dirty="0"/>
          </a:p>
        </p:txBody>
      </p:sp>
      <p:pic>
        <p:nvPicPr>
          <p:cNvPr id="5" name="Picture 4" descr="Timeline&#10;&#10;Description automatically generated">
            <a:extLst>
              <a:ext uri="{FF2B5EF4-FFF2-40B4-BE49-F238E27FC236}">
                <a16:creationId xmlns:a16="http://schemas.microsoft.com/office/drawing/2014/main" id="{05817BA9-8D76-FC48-8794-0B910BEA5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8876" y="1008663"/>
            <a:ext cx="4121828" cy="5573541"/>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6073941C-6ABA-5D47-8C40-1FD60A73EB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857" y="3872371"/>
            <a:ext cx="4605189" cy="1859237"/>
          </a:xfrm>
          <a:prstGeom prst="rect">
            <a:avLst/>
          </a:prstGeom>
          <a:ln>
            <a:solidFill>
              <a:schemeClr val="tx1"/>
            </a:solidFill>
          </a:ln>
        </p:spPr>
      </p:pic>
      <p:sp>
        <p:nvSpPr>
          <p:cNvPr id="9" name="Rectangle 8">
            <a:extLst>
              <a:ext uri="{FF2B5EF4-FFF2-40B4-BE49-F238E27FC236}">
                <a16:creationId xmlns:a16="http://schemas.microsoft.com/office/drawing/2014/main" id="{742CD753-110C-B540-B57A-FDB75019D557}"/>
              </a:ext>
            </a:extLst>
          </p:cNvPr>
          <p:cNvSpPr/>
          <p:nvPr/>
        </p:nvSpPr>
        <p:spPr>
          <a:xfrm>
            <a:off x="159126" y="1691323"/>
            <a:ext cx="4565273" cy="1785104"/>
          </a:xfrm>
          <a:prstGeom prst="rect">
            <a:avLst/>
          </a:prstGeom>
        </p:spPr>
        <p:txBody>
          <a:bodyPr wrap="square">
            <a:spAutoFit/>
          </a:bodyPr>
          <a:lstStyle/>
          <a:p>
            <a:r>
              <a:rPr lang="en-US" sz="2200" dirty="0"/>
              <a:t>Nearly 80 percent of men feel safe walking within a mile of their neighborhood at night, but only 56 percent of women </a:t>
            </a:r>
          </a:p>
          <a:p>
            <a:r>
              <a:rPr lang="en-US" dirty="0"/>
              <a:t>University of Chicago’s General Social Survey</a:t>
            </a:r>
            <a:r>
              <a:rPr lang="en-US" sz="2200" dirty="0"/>
              <a:t>.</a:t>
            </a:r>
          </a:p>
        </p:txBody>
      </p:sp>
    </p:spTree>
    <p:extLst>
      <p:ext uri="{BB962C8B-B14F-4D97-AF65-F5344CB8AC3E}">
        <p14:creationId xmlns:p14="http://schemas.microsoft.com/office/powerpoint/2010/main" val="1816277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3D45EC-44A6-1945-B2D5-DCFC531A7B78}"/>
              </a:ext>
            </a:extLst>
          </p:cNvPr>
          <p:cNvSpPr/>
          <p:nvPr/>
        </p:nvSpPr>
        <p:spPr>
          <a:xfrm>
            <a:off x="158274" y="117664"/>
            <a:ext cx="8827448" cy="2400657"/>
          </a:xfrm>
          <a:prstGeom prst="rect">
            <a:avLst/>
          </a:prstGeom>
        </p:spPr>
        <p:txBody>
          <a:bodyPr wrap="square">
            <a:spAutoFit/>
          </a:bodyPr>
          <a:lstStyle/>
          <a:p>
            <a:r>
              <a:rPr lang="en-US" sz="2500" b="1" dirty="0"/>
              <a:t>Gaps in legal protection  </a:t>
            </a:r>
          </a:p>
          <a:p>
            <a:endParaRPr lang="en-US" sz="2500" dirty="0"/>
          </a:p>
          <a:p>
            <a:r>
              <a:rPr lang="en-US" sz="2500" dirty="0"/>
              <a:t>The state in which a woman lives determines her ability to file a workplace sexual harassment claim, her level of protection from an abusive partner, and whether she can take paid time off for caregiving. </a:t>
            </a:r>
          </a:p>
        </p:txBody>
      </p:sp>
      <p:pic>
        <p:nvPicPr>
          <p:cNvPr id="5" name="Picture 4" descr="A picture containing timeline&#10;&#10;Description automatically generated">
            <a:extLst>
              <a:ext uri="{FF2B5EF4-FFF2-40B4-BE49-F238E27FC236}">
                <a16:creationId xmlns:a16="http://schemas.microsoft.com/office/drawing/2014/main" id="{C3FA86C4-F9CB-5C44-968A-2E5289A87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43" y="2716938"/>
            <a:ext cx="8827449" cy="4141062"/>
          </a:xfrm>
          <a:prstGeom prst="rect">
            <a:avLst/>
          </a:prstGeom>
        </p:spPr>
      </p:pic>
      <p:cxnSp>
        <p:nvCxnSpPr>
          <p:cNvPr id="6" name="Straight Arrow Connector 5">
            <a:extLst>
              <a:ext uri="{FF2B5EF4-FFF2-40B4-BE49-F238E27FC236}">
                <a16:creationId xmlns:a16="http://schemas.microsoft.com/office/drawing/2014/main" id="{129C31DF-5178-8043-B5BE-7E49706FE377}"/>
              </a:ext>
            </a:extLst>
          </p:cNvPr>
          <p:cNvCxnSpPr>
            <a:cxnSpLocks/>
          </p:cNvCxnSpPr>
          <p:nvPr/>
        </p:nvCxnSpPr>
        <p:spPr>
          <a:xfrm flipV="1">
            <a:off x="8305800" y="6172200"/>
            <a:ext cx="0" cy="533400"/>
          </a:xfrm>
          <a:prstGeom prst="straightConnector1">
            <a:avLst/>
          </a:prstGeom>
          <a:ln w="53975">
            <a:solidFill>
              <a:srgbClr val="B0372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342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5D54FFE9-FDEE-0C43-997A-09892E32A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33" y="93094"/>
            <a:ext cx="4506613" cy="6612506"/>
          </a:xfrm>
          <a:prstGeom prst="rect">
            <a:avLst/>
          </a:prstGeom>
        </p:spPr>
      </p:pic>
      <p:sp>
        <p:nvSpPr>
          <p:cNvPr id="6" name="TextBox 5">
            <a:extLst>
              <a:ext uri="{FF2B5EF4-FFF2-40B4-BE49-F238E27FC236}">
                <a16:creationId xmlns:a16="http://schemas.microsoft.com/office/drawing/2014/main" id="{DE5B623F-E754-934A-B7FD-3429A87169F7}"/>
              </a:ext>
            </a:extLst>
          </p:cNvPr>
          <p:cNvSpPr txBox="1"/>
          <p:nvPr/>
        </p:nvSpPr>
        <p:spPr>
          <a:xfrm>
            <a:off x="4876800" y="533400"/>
            <a:ext cx="3962400" cy="5262979"/>
          </a:xfrm>
          <a:prstGeom prst="rect">
            <a:avLst/>
          </a:prstGeom>
          <a:noFill/>
        </p:spPr>
        <p:txBody>
          <a:bodyPr wrap="square" rtlCol="0">
            <a:spAutoFit/>
          </a:bodyPr>
          <a:lstStyle/>
          <a:p>
            <a:pPr algn="ctr"/>
            <a:r>
              <a:rPr lang="en-US" sz="2400" dirty="0"/>
              <a:t>Overall support for women’s sexual and reproductive healthcare is strong, with 65 percent of adults believing that access to abortion is important to women’s rights.</a:t>
            </a:r>
          </a:p>
          <a:p>
            <a:pPr algn="ctr"/>
            <a:endParaRPr lang="en-US" sz="2400" dirty="0"/>
          </a:p>
          <a:p>
            <a:pPr algn="ctr"/>
            <a:r>
              <a:rPr lang="en-US" sz="2400" dirty="0"/>
              <a:t>However, support is much lower among Republicans.</a:t>
            </a:r>
          </a:p>
          <a:p>
            <a:pPr algn="ctr"/>
            <a:endParaRPr lang="en-US" sz="2400" dirty="0"/>
          </a:p>
          <a:p>
            <a:pPr algn="ctr"/>
            <a:r>
              <a:rPr lang="en-US" sz="2400" dirty="0"/>
              <a:t>In </a:t>
            </a:r>
            <a:r>
              <a:rPr lang="en-US" sz="2400" b="1" dirty="0"/>
              <a:t>Louisiana</a:t>
            </a:r>
            <a:r>
              <a:rPr lang="en-US" sz="2400" dirty="0"/>
              <a:t>, 87 percent of men of color believe abortion is important to 38 percent of white men. </a:t>
            </a:r>
          </a:p>
        </p:txBody>
      </p:sp>
    </p:spTree>
    <p:extLst>
      <p:ext uri="{BB962C8B-B14F-4D97-AF65-F5344CB8AC3E}">
        <p14:creationId xmlns:p14="http://schemas.microsoft.com/office/powerpoint/2010/main" val="3148750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D361AF-AABD-634B-B75F-D1AEFD3993CE}"/>
              </a:ext>
            </a:extLst>
          </p:cNvPr>
          <p:cNvSpPr/>
          <p:nvPr/>
        </p:nvSpPr>
        <p:spPr>
          <a:xfrm>
            <a:off x="398929" y="229343"/>
            <a:ext cx="7913064" cy="707886"/>
          </a:xfrm>
          <a:prstGeom prst="rect">
            <a:avLst/>
          </a:prstGeom>
        </p:spPr>
        <p:txBody>
          <a:bodyPr wrap="none">
            <a:spAutoFit/>
          </a:bodyPr>
          <a:lstStyle/>
          <a:p>
            <a:r>
              <a:rPr lang="en-US" sz="4000" b="1" dirty="0"/>
              <a:t>Key factors explaining performance</a:t>
            </a:r>
            <a:endParaRPr lang="en-US" sz="4000" b="1" dirty="0">
              <a:latin typeface="+mj-lt"/>
              <a:ea typeface="+mj-ea"/>
              <a:cs typeface="+mj-cs"/>
            </a:endParaRPr>
          </a:p>
        </p:txBody>
      </p:sp>
      <p:sp>
        <p:nvSpPr>
          <p:cNvPr id="3" name="Rectangle 2">
            <a:extLst>
              <a:ext uri="{FF2B5EF4-FFF2-40B4-BE49-F238E27FC236}">
                <a16:creationId xmlns:a16="http://schemas.microsoft.com/office/drawing/2014/main" id="{648CAAA3-A5E5-0447-8161-15E533163024}"/>
              </a:ext>
            </a:extLst>
          </p:cNvPr>
          <p:cNvSpPr/>
          <p:nvPr/>
        </p:nvSpPr>
        <p:spPr>
          <a:xfrm>
            <a:off x="159026" y="1396454"/>
            <a:ext cx="2981099" cy="4524315"/>
          </a:xfrm>
          <a:prstGeom prst="rect">
            <a:avLst/>
          </a:prstGeom>
        </p:spPr>
        <p:txBody>
          <a:bodyPr wrap="square">
            <a:spAutoFit/>
          </a:bodyPr>
          <a:lstStyle/>
          <a:p>
            <a:r>
              <a:rPr lang="en-US" sz="2400" dirty="0"/>
              <a:t>Multivariate analysis finds that states which do better tend to be :</a:t>
            </a:r>
          </a:p>
          <a:p>
            <a:pPr marL="628650" lvl="1" indent="-171450">
              <a:buFont typeface="Arial" panose="020B0604020202020204" pitchFamily="34" charset="0"/>
              <a:buChar char="•"/>
            </a:pPr>
            <a:r>
              <a:rPr lang="en-US" sz="2400" dirty="0"/>
              <a:t>More urban</a:t>
            </a:r>
          </a:p>
          <a:p>
            <a:pPr marL="628650" lvl="1" indent="-171450">
              <a:buFont typeface="Arial" panose="020B0604020202020204" pitchFamily="34" charset="0"/>
              <a:buChar char="•"/>
              <a:defRPr/>
            </a:pPr>
            <a:r>
              <a:rPr lang="en-US" sz="2400" dirty="0"/>
              <a:t>Controlled by the Democratic party for more years</a:t>
            </a:r>
          </a:p>
          <a:p>
            <a:pPr marL="628650" lvl="1" indent="-171450">
              <a:buFont typeface="Arial" panose="020B0604020202020204" pitchFamily="34" charset="0"/>
              <a:buChar char="•"/>
              <a:defRPr/>
            </a:pPr>
            <a:r>
              <a:rPr lang="en-US" sz="2400" dirty="0"/>
              <a:t>Less racially diverse</a:t>
            </a:r>
          </a:p>
          <a:p>
            <a:pPr marL="628650" lvl="1" indent="-171450">
              <a:buFont typeface="Arial" panose="020B0604020202020204" pitchFamily="34" charset="0"/>
              <a:buChar char="•"/>
              <a:defRPr/>
            </a:pPr>
            <a:r>
              <a:rPr lang="en-US" sz="2400" dirty="0"/>
              <a:t>Richer</a:t>
            </a:r>
          </a:p>
          <a:p>
            <a:pPr lvl="1">
              <a:defRPr/>
            </a:pPr>
            <a:endParaRPr lang="en-US" sz="2400" dirty="0"/>
          </a:p>
          <a:p>
            <a:pPr lvl="1">
              <a:defRPr/>
            </a:pPr>
            <a:endParaRPr lang="en-US" sz="2400" dirty="0"/>
          </a:p>
        </p:txBody>
      </p:sp>
      <p:pic>
        <p:nvPicPr>
          <p:cNvPr id="6" name="Picture 5" descr="Chart, bar chart&#10;&#10;Description automatically generated">
            <a:extLst>
              <a:ext uri="{FF2B5EF4-FFF2-40B4-BE49-F238E27FC236}">
                <a16:creationId xmlns:a16="http://schemas.microsoft.com/office/drawing/2014/main" id="{19D85CB4-D189-A34E-A296-FAA713996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125" y="1257299"/>
            <a:ext cx="5987310" cy="4343400"/>
          </a:xfrm>
          <a:prstGeom prst="rect">
            <a:avLst/>
          </a:prstGeom>
        </p:spPr>
      </p:pic>
      <p:cxnSp>
        <p:nvCxnSpPr>
          <p:cNvPr id="5" name="Straight Arrow Connector 4">
            <a:extLst>
              <a:ext uri="{FF2B5EF4-FFF2-40B4-BE49-F238E27FC236}">
                <a16:creationId xmlns:a16="http://schemas.microsoft.com/office/drawing/2014/main" id="{7A82AE30-402D-CA49-A523-15FC697E9658}"/>
              </a:ext>
            </a:extLst>
          </p:cNvPr>
          <p:cNvCxnSpPr>
            <a:cxnSpLocks/>
          </p:cNvCxnSpPr>
          <p:nvPr/>
        </p:nvCxnSpPr>
        <p:spPr>
          <a:xfrm flipH="1">
            <a:off x="6781800" y="4495800"/>
            <a:ext cx="1066800" cy="0"/>
          </a:xfrm>
          <a:prstGeom prst="straightConnector1">
            <a:avLst/>
          </a:prstGeom>
          <a:ln w="53975">
            <a:solidFill>
              <a:srgbClr val="B0372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073D33F-8F0D-654E-B7C0-EE20A3579017}"/>
              </a:ext>
            </a:extLst>
          </p:cNvPr>
          <p:cNvSpPr/>
          <p:nvPr/>
        </p:nvSpPr>
        <p:spPr>
          <a:xfrm>
            <a:off x="398929" y="5600699"/>
            <a:ext cx="4956312" cy="1200329"/>
          </a:xfrm>
          <a:prstGeom prst="rect">
            <a:avLst/>
          </a:prstGeom>
        </p:spPr>
        <p:txBody>
          <a:bodyPr wrap="square">
            <a:spAutoFit/>
          </a:bodyPr>
          <a:lstStyle/>
          <a:p>
            <a:pPr>
              <a:defRPr/>
            </a:pPr>
            <a:r>
              <a:rPr lang="en-US" sz="2400" b="1" dirty="0"/>
              <a:t>Louisiana</a:t>
            </a:r>
            <a:r>
              <a:rPr lang="en-US" sz="2400" dirty="0"/>
              <a:t> ranks 22 places worse on the Index than on per capita income</a:t>
            </a:r>
          </a:p>
          <a:p>
            <a:pPr lvl="1">
              <a:defRPr/>
            </a:pPr>
            <a:endParaRPr lang="en-US" sz="2400" dirty="0"/>
          </a:p>
        </p:txBody>
      </p:sp>
    </p:spTree>
    <p:extLst>
      <p:ext uri="{BB962C8B-B14F-4D97-AF65-F5344CB8AC3E}">
        <p14:creationId xmlns:p14="http://schemas.microsoft.com/office/powerpoint/2010/main" val="824585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a:extLst>
              <a:ext uri="{FF2B5EF4-FFF2-40B4-BE49-F238E27FC236}">
                <a16:creationId xmlns:a16="http://schemas.microsoft.com/office/drawing/2014/main" id="{AC09FD63-B5B6-8A49-BDE8-8C3A8EA13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2729"/>
            <a:ext cx="5411624" cy="5181600"/>
          </a:xfrm>
          <a:prstGeom prst="rect">
            <a:avLst/>
          </a:prstGeom>
        </p:spPr>
      </p:pic>
      <p:pic>
        <p:nvPicPr>
          <p:cNvPr id="5" name="Picture 4" descr="Chart, timeline&#10;&#10;Description automatically generated">
            <a:extLst>
              <a:ext uri="{FF2B5EF4-FFF2-40B4-BE49-F238E27FC236}">
                <a16:creationId xmlns:a16="http://schemas.microsoft.com/office/drawing/2014/main" id="{87C8BB2A-B69D-624A-B4FD-6A1EE7879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8012" y="1833235"/>
            <a:ext cx="3917318" cy="3484200"/>
          </a:xfrm>
          <a:prstGeom prst="rect">
            <a:avLst/>
          </a:prstGeom>
        </p:spPr>
      </p:pic>
      <p:sp>
        <p:nvSpPr>
          <p:cNvPr id="2" name="Rectangle 1">
            <a:extLst>
              <a:ext uri="{FF2B5EF4-FFF2-40B4-BE49-F238E27FC236}">
                <a16:creationId xmlns:a16="http://schemas.microsoft.com/office/drawing/2014/main" id="{D56104F3-81B8-B84D-9D5B-E106C3CD08E3}"/>
              </a:ext>
            </a:extLst>
          </p:cNvPr>
          <p:cNvSpPr/>
          <p:nvPr/>
        </p:nvSpPr>
        <p:spPr>
          <a:xfrm>
            <a:off x="152400" y="-237607"/>
            <a:ext cx="8489318" cy="1477328"/>
          </a:xfrm>
          <a:prstGeom prst="rect">
            <a:avLst/>
          </a:prstGeom>
        </p:spPr>
        <p:txBody>
          <a:bodyPr wrap="square">
            <a:spAutoFit/>
          </a:bodyPr>
          <a:lstStyle/>
          <a:p>
            <a:pPr marL="171450" indent="-171450">
              <a:buFont typeface="Arial" panose="020B0604020202020204" pitchFamily="34" charset="0"/>
              <a:buChar char="•"/>
            </a:pPr>
            <a:endParaRPr lang="en-US" dirty="0"/>
          </a:p>
          <a:p>
            <a:pPr algn="ctr"/>
            <a:r>
              <a:rPr lang="en-US" sz="3600" b="1" dirty="0"/>
              <a:t>Only one state currently has gender parity in political representation</a:t>
            </a:r>
          </a:p>
        </p:txBody>
      </p:sp>
      <p:sp>
        <p:nvSpPr>
          <p:cNvPr id="6" name="TextBox 5">
            <a:extLst>
              <a:ext uri="{FF2B5EF4-FFF2-40B4-BE49-F238E27FC236}">
                <a16:creationId xmlns:a16="http://schemas.microsoft.com/office/drawing/2014/main" id="{F6C36B5A-747A-364A-9498-A50393A452CA}"/>
              </a:ext>
            </a:extLst>
          </p:cNvPr>
          <p:cNvSpPr txBox="1"/>
          <p:nvPr/>
        </p:nvSpPr>
        <p:spPr>
          <a:xfrm>
            <a:off x="5068012" y="5505271"/>
            <a:ext cx="3626567" cy="1200329"/>
          </a:xfrm>
          <a:prstGeom prst="rect">
            <a:avLst/>
          </a:prstGeom>
          <a:noFill/>
        </p:spPr>
        <p:txBody>
          <a:bodyPr wrap="square" rtlCol="0">
            <a:spAutoFit/>
          </a:bodyPr>
          <a:lstStyle/>
          <a:p>
            <a:pPr algn="ctr"/>
            <a:r>
              <a:rPr lang="en-US" sz="2400" dirty="0"/>
              <a:t>In </a:t>
            </a:r>
            <a:r>
              <a:rPr lang="en-US" sz="2400" b="1" dirty="0"/>
              <a:t>Louisiana</a:t>
            </a:r>
            <a:r>
              <a:rPr lang="en-US" sz="2400" dirty="0"/>
              <a:t>, only 15 percent of state legislators are women </a:t>
            </a:r>
          </a:p>
        </p:txBody>
      </p:sp>
      <p:sp>
        <p:nvSpPr>
          <p:cNvPr id="7" name="TextBox 6">
            <a:extLst>
              <a:ext uri="{FF2B5EF4-FFF2-40B4-BE49-F238E27FC236}">
                <a16:creationId xmlns:a16="http://schemas.microsoft.com/office/drawing/2014/main" id="{B7A9CEBB-8598-C44E-9C1C-E7347CABEB6C}"/>
              </a:ext>
            </a:extLst>
          </p:cNvPr>
          <p:cNvSpPr txBox="1"/>
          <p:nvPr/>
        </p:nvSpPr>
        <p:spPr>
          <a:xfrm>
            <a:off x="-264153" y="6493448"/>
            <a:ext cx="4953000" cy="307777"/>
          </a:xfrm>
          <a:prstGeom prst="rect">
            <a:avLst/>
          </a:prstGeom>
          <a:noFill/>
        </p:spPr>
        <p:txBody>
          <a:bodyPr wrap="square" rtlCol="0">
            <a:spAutoFit/>
          </a:bodyPr>
          <a:lstStyle/>
          <a:p>
            <a:pPr algn="ctr"/>
            <a:r>
              <a:rPr lang="en-US" sz="1400" dirty="0"/>
              <a:t>Source: Center for American Women in Politics 2020.</a:t>
            </a:r>
          </a:p>
        </p:txBody>
      </p:sp>
    </p:spTree>
    <p:extLst>
      <p:ext uri="{BB962C8B-B14F-4D97-AF65-F5344CB8AC3E}">
        <p14:creationId xmlns:p14="http://schemas.microsoft.com/office/powerpoint/2010/main" val="3972260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Chart, bar chart&#10;&#10;Description automatically generated">
            <a:extLst>
              <a:ext uri="{FF2B5EF4-FFF2-40B4-BE49-F238E27FC236}">
                <a16:creationId xmlns:a16="http://schemas.microsoft.com/office/drawing/2014/main" id="{79FB2D1C-2A68-2B4A-9BCE-B1F427B8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 y="932701"/>
            <a:ext cx="4023360" cy="5580789"/>
          </a:xfrm>
          <a:prstGeom prst="rect">
            <a:avLst/>
          </a:prstGeom>
        </p:spPr>
      </p:pic>
      <p:sp>
        <p:nvSpPr>
          <p:cNvPr id="5" name="TextBox 4">
            <a:extLst>
              <a:ext uri="{FF2B5EF4-FFF2-40B4-BE49-F238E27FC236}">
                <a16:creationId xmlns:a16="http://schemas.microsoft.com/office/drawing/2014/main" id="{722DD569-69E2-BB4E-9E3A-4A141B559235}"/>
              </a:ext>
            </a:extLst>
          </p:cNvPr>
          <p:cNvSpPr txBox="1"/>
          <p:nvPr/>
        </p:nvSpPr>
        <p:spPr>
          <a:xfrm>
            <a:off x="4562061" y="1091605"/>
            <a:ext cx="4314910" cy="4832092"/>
          </a:xfrm>
          <a:prstGeom prst="rect">
            <a:avLst/>
          </a:prstGeom>
          <a:noFill/>
        </p:spPr>
        <p:txBody>
          <a:bodyPr wrap="square" rtlCol="0">
            <a:spAutoFit/>
          </a:bodyPr>
          <a:lstStyle/>
          <a:p>
            <a:pPr algn="ctr"/>
            <a:r>
              <a:rPr lang="en-US" sz="2800" dirty="0"/>
              <a:t>Support is strongest among Democrats and Black Americans. </a:t>
            </a:r>
          </a:p>
          <a:p>
            <a:pPr algn="ctr"/>
            <a:endParaRPr lang="en-US" sz="2800" dirty="0"/>
          </a:p>
          <a:p>
            <a:pPr algn="ctr"/>
            <a:r>
              <a:rPr lang="en-US" sz="2800" dirty="0"/>
              <a:t>Least support among Republicans and white men.</a:t>
            </a:r>
          </a:p>
          <a:p>
            <a:pPr algn="ctr"/>
            <a:endParaRPr lang="en-US" sz="2800" dirty="0"/>
          </a:p>
          <a:p>
            <a:pPr algn="ctr"/>
            <a:r>
              <a:rPr lang="en-US" sz="2800" dirty="0"/>
              <a:t>In </a:t>
            </a:r>
            <a:r>
              <a:rPr lang="en-US" sz="2800" b="1" dirty="0"/>
              <a:t>Louisiana</a:t>
            </a:r>
            <a:r>
              <a:rPr lang="en-US" sz="2800" dirty="0"/>
              <a:t>, 87% of Black men and 82% of Black women agree, but only  26% of white men.</a:t>
            </a:r>
          </a:p>
        </p:txBody>
      </p:sp>
      <p:sp>
        <p:nvSpPr>
          <p:cNvPr id="2" name="Rectangle 1">
            <a:extLst>
              <a:ext uri="{FF2B5EF4-FFF2-40B4-BE49-F238E27FC236}">
                <a16:creationId xmlns:a16="http://schemas.microsoft.com/office/drawing/2014/main" id="{D89A8114-D9E5-9546-BE85-95C87ED57360}"/>
              </a:ext>
            </a:extLst>
          </p:cNvPr>
          <p:cNvSpPr/>
          <p:nvPr/>
        </p:nvSpPr>
        <p:spPr>
          <a:xfrm>
            <a:off x="158677" y="-86377"/>
            <a:ext cx="8900160" cy="861774"/>
          </a:xfrm>
          <a:prstGeom prst="rect">
            <a:avLst/>
          </a:prstGeom>
        </p:spPr>
        <p:txBody>
          <a:bodyPr wrap="square">
            <a:spAutoFit/>
          </a:bodyPr>
          <a:lstStyle/>
          <a:p>
            <a:pPr marL="171450" lvl="0" indent="-171450">
              <a:buFont typeface="Arial" panose="020B0604020202020204" pitchFamily="34" charset="0"/>
              <a:buChar char="•"/>
              <a:defRPr/>
            </a:pPr>
            <a:endParaRPr lang="en-US" dirty="0"/>
          </a:p>
          <a:p>
            <a:pPr lvl="0">
              <a:defRPr/>
            </a:pPr>
            <a:r>
              <a:rPr lang="en-US" sz="3200" b="1" dirty="0"/>
              <a:t>Overall support for more women in political office</a:t>
            </a:r>
          </a:p>
        </p:txBody>
      </p:sp>
    </p:spTree>
    <p:extLst>
      <p:ext uri="{BB962C8B-B14F-4D97-AF65-F5344CB8AC3E}">
        <p14:creationId xmlns:p14="http://schemas.microsoft.com/office/powerpoint/2010/main" val="2018731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catter chart&#10;&#10;Description automatically generated">
            <a:extLst>
              <a:ext uri="{FF2B5EF4-FFF2-40B4-BE49-F238E27FC236}">
                <a16:creationId xmlns:a16="http://schemas.microsoft.com/office/drawing/2014/main" id="{236F523F-F500-EB4B-8D66-6FC701E4A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64240"/>
            <a:ext cx="9121472" cy="4450760"/>
          </a:xfrm>
          <a:prstGeom prst="rect">
            <a:avLst/>
          </a:prstGeom>
        </p:spPr>
      </p:pic>
      <p:sp>
        <p:nvSpPr>
          <p:cNvPr id="4" name="Rectangle 3">
            <a:extLst>
              <a:ext uri="{FF2B5EF4-FFF2-40B4-BE49-F238E27FC236}">
                <a16:creationId xmlns:a16="http://schemas.microsoft.com/office/drawing/2014/main" id="{CE4B01C2-9DF4-C546-80A3-627BA2CD9C91}"/>
              </a:ext>
            </a:extLst>
          </p:cNvPr>
          <p:cNvSpPr/>
          <p:nvPr/>
        </p:nvSpPr>
        <p:spPr>
          <a:xfrm>
            <a:off x="107125" y="152400"/>
            <a:ext cx="5673284" cy="707886"/>
          </a:xfrm>
          <a:prstGeom prst="rect">
            <a:avLst/>
          </a:prstGeom>
        </p:spPr>
        <p:txBody>
          <a:bodyPr wrap="none">
            <a:spAutoFit/>
          </a:bodyPr>
          <a:lstStyle/>
          <a:p>
            <a:r>
              <a:rPr lang="en-US" sz="4000" dirty="0"/>
              <a:t>Major racial gaps in health</a:t>
            </a:r>
          </a:p>
        </p:txBody>
      </p:sp>
      <p:cxnSp>
        <p:nvCxnSpPr>
          <p:cNvPr id="5" name="Straight Arrow Connector 4">
            <a:extLst>
              <a:ext uri="{FF2B5EF4-FFF2-40B4-BE49-F238E27FC236}">
                <a16:creationId xmlns:a16="http://schemas.microsoft.com/office/drawing/2014/main" id="{5500951D-6B86-E246-A0F9-6AC5B8B0D1E0}"/>
              </a:ext>
            </a:extLst>
          </p:cNvPr>
          <p:cNvCxnSpPr>
            <a:cxnSpLocks/>
          </p:cNvCxnSpPr>
          <p:nvPr/>
        </p:nvCxnSpPr>
        <p:spPr>
          <a:xfrm flipV="1">
            <a:off x="8763000" y="4953000"/>
            <a:ext cx="0" cy="990600"/>
          </a:xfrm>
          <a:prstGeom prst="straightConnector1">
            <a:avLst/>
          </a:prstGeom>
          <a:ln w="47625">
            <a:solidFill>
              <a:srgbClr val="B0372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1A53424-A72A-2140-872D-CCA079796E96}"/>
              </a:ext>
            </a:extLst>
          </p:cNvPr>
          <p:cNvSpPr txBox="1"/>
          <p:nvPr/>
        </p:nvSpPr>
        <p:spPr>
          <a:xfrm>
            <a:off x="0" y="6421014"/>
            <a:ext cx="3388353" cy="307777"/>
          </a:xfrm>
          <a:prstGeom prst="rect">
            <a:avLst/>
          </a:prstGeom>
          <a:noFill/>
        </p:spPr>
        <p:txBody>
          <a:bodyPr wrap="square" rtlCol="0">
            <a:spAutoFit/>
          </a:bodyPr>
          <a:lstStyle/>
          <a:p>
            <a:pPr algn="ctr"/>
            <a:r>
              <a:rPr lang="en-US" sz="1400" dirty="0"/>
              <a:t>Source: America’s Health Rankings 2017.</a:t>
            </a:r>
          </a:p>
        </p:txBody>
      </p:sp>
    </p:spTree>
    <p:extLst>
      <p:ext uri="{BB962C8B-B14F-4D97-AF65-F5344CB8AC3E}">
        <p14:creationId xmlns:p14="http://schemas.microsoft.com/office/powerpoint/2010/main" val="1483976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E4534-3127-1A45-87E1-232331323730}"/>
              </a:ext>
            </a:extLst>
          </p:cNvPr>
          <p:cNvSpPr>
            <a:spLocks noGrp="1"/>
          </p:cNvSpPr>
          <p:nvPr>
            <p:ph type="title"/>
          </p:nvPr>
        </p:nvSpPr>
        <p:spPr>
          <a:xfrm>
            <a:off x="142503" y="228600"/>
            <a:ext cx="8858994" cy="397958"/>
          </a:xfrm>
        </p:spPr>
        <p:txBody>
          <a:bodyPr>
            <a:noAutofit/>
          </a:bodyPr>
          <a:lstStyle/>
          <a:p>
            <a:r>
              <a:rPr lang="en-US" sz="3600" b="1" dirty="0"/>
              <a:t>More highlights from our survey in Louisiana</a:t>
            </a:r>
          </a:p>
        </p:txBody>
      </p:sp>
      <p:sp>
        <p:nvSpPr>
          <p:cNvPr id="3" name="Content Placeholder 2">
            <a:extLst>
              <a:ext uri="{FF2B5EF4-FFF2-40B4-BE49-F238E27FC236}">
                <a16:creationId xmlns:a16="http://schemas.microsoft.com/office/drawing/2014/main" id="{0FEC00FC-D6BE-CA48-93C6-C98C831BD6D9}"/>
              </a:ext>
            </a:extLst>
          </p:cNvPr>
          <p:cNvSpPr>
            <a:spLocks noGrp="1"/>
          </p:cNvSpPr>
          <p:nvPr>
            <p:ph idx="1"/>
          </p:nvPr>
        </p:nvSpPr>
        <p:spPr>
          <a:xfrm>
            <a:off x="3824252" y="639621"/>
            <a:ext cx="5319748" cy="6392091"/>
          </a:xfrm>
        </p:spPr>
        <p:txBody>
          <a:bodyPr>
            <a:normAutofit fontScale="92500" lnSpcReduction="10000"/>
          </a:bodyPr>
          <a:lstStyle/>
          <a:p>
            <a:pPr marL="0" indent="0" algn="r">
              <a:buNone/>
            </a:pPr>
            <a:r>
              <a:rPr lang="en-US" sz="2400" b="1" dirty="0"/>
              <a:t>Some striking differences include</a:t>
            </a:r>
          </a:p>
          <a:p>
            <a:pPr marL="0" indent="0" algn="r">
              <a:buNone/>
            </a:pPr>
            <a:r>
              <a:rPr lang="en-US" sz="2300" dirty="0"/>
              <a:t>About half (48%) of white men in LA say “it's a good time in LA to be a woman of color” – </a:t>
            </a:r>
            <a:r>
              <a:rPr lang="en-US" sz="2300" dirty="0" err="1"/>
              <a:t>cf</a:t>
            </a:r>
            <a:r>
              <a:rPr lang="en-US" sz="2300" dirty="0"/>
              <a:t> 1/8 (12%) Black women. </a:t>
            </a:r>
          </a:p>
          <a:p>
            <a:pPr marL="0" indent="0" algn="r">
              <a:buNone/>
            </a:pPr>
            <a:r>
              <a:rPr lang="en-US" sz="2300" dirty="0"/>
              <a:t>Less than half (47%) of Black women in LA/MS had enough money to cover their bills and basic needs, similar to national average for Black women; below male share (2/3). </a:t>
            </a:r>
          </a:p>
          <a:p>
            <a:pPr marL="0" indent="0" algn="r">
              <a:buNone/>
            </a:pPr>
            <a:r>
              <a:rPr lang="en-US" sz="2300" dirty="0"/>
              <a:t>Black women in LA/MS see gaps in opportunity: 81% agree that men have more opportunities in getting good-paying jobs, compared to 31% white men.  (National average = 59%) </a:t>
            </a:r>
          </a:p>
          <a:p>
            <a:pPr marL="0" indent="0" algn="r">
              <a:buNone/>
            </a:pPr>
            <a:r>
              <a:rPr lang="en-US" sz="2300" dirty="0"/>
              <a:t>About 2/3 LA women of color feel unsafe sometimes or frequently because they are a woman;  compared 1/3 of white women. (National average = 43%) </a:t>
            </a:r>
          </a:p>
          <a:p>
            <a:pPr marL="0" indent="0" algn="r">
              <a:buNone/>
            </a:pPr>
            <a:r>
              <a:rPr lang="en-US" sz="2300" dirty="0"/>
              <a:t>Majority overall support in LA for more women in office (57%), varying across groups: </a:t>
            </a:r>
          </a:p>
          <a:p>
            <a:pPr marL="0" indent="0" algn="r">
              <a:buNone/>
            </a:pPr>
            <a:r>
              <a:rPr lang="en-US" sz="2300" dirty="0"/>
              <a:t>82% of Black women in LA, but only a 26 % of white men</a:t>
            </a:r>
          </a:p>
          <a:p>
            <a:pPr marL="0" indent="0">
              <a:buNone/>
            </a:pPr>
            <a:endParaRPr lang="en-US" dirty="0"/>
          </a:p>
        </p:txBody>
      </p:sp>
      <p:sp>
        <p:nvSpPr>
          <p:cNvPr id="4" name="Text Placeholder 3">
            <a:extLst>
              <a:ext uri="{FF2B5EF4-FFF2-40B4-BE49-F238E27FC236}">
                <a16:creationId xmlns:a16="http://schemas.microsoft.com/office/drawing/2014/main" id="{3DC20641-5AC6-AE48-A58E-7045995B277D}"/>
              </a:ext>
            </a:extLst>
          </p:cNvPr>
          <p:cNvSpPr>
            <a:spLocks noGrp="1"/>
          </p:cNvSpPr>
          <p:nvPr>
            <p:ph type="body" sz="half" idx="2"/>
          </p:nvPr>
        </p:nvSpPr>
        <p:spPr>
          <a:xfrm>
            <a:off x="0" y="665747"/>
            <a:ext cx="3962400" cy="1371600"/>
          </a:xfrm>
        </p:spPr>
        <p:txBody>
          <a:bodyPr/>
          <a:lstStyle/>
          <a:p>
            <a:endParaRPr lang="en-US" dirty="0"/>
          </a:p>
          <a:p>
            <a:r>
              <a:rPr lang="en-US" sz="2200" b="1" dirty="0"/>
              <a:t>Some important commonalities</a:t>
            </a:r>
          </a:p>
        </p:txBody>
      </p:sp>
      <p:sp>
        <p:nvSpPr>
          <p:cNvPr id="5" name="Rectangle 4">
            <a:extLst>
              <a:ext uri="{FF2B5EF4-FFF2-40B4-BE49-F238E27FC236}">
                <a16:creationId xmlns:a16="http://schemas.microsoft.com/office/drawing/2014/main" id="{E5C50654-D3C7-734A-8F9E-6246C9C7DA9E}"/>
              </a:ext>
            </a:extLst>
          </p:cNvPr>
          <p:cNvSpPr/>
          <p:nvPr/>
        </p:nvSpPr>
        <p:spPr>
          <a:xfrm>
            <a:off x="0" y="1676400"/>
            <a:ext cx="3824252" cy="5355312"/>
          </a:xfrm>
          <a:prstGeom prst="rect">
            <a:avLst/>
          </a:prstGeom>
        </p:spPr>
        <p:txBody>
          <a:bodyPr wrap="square">
            <a:spAutoFit/>
          </a:bodyPr>
          <a:lstStyle/>
          <a:p>
            <a:r>
              <a:rPr lang="en-US" dirty="0"/>
              <a:t>Broad support for work on gender equality: </a:t>
            </a:r>
          </a:p>
          <a:p>
            <a:r>
              <a:rPr lang="en-US" dirty="0"/>
              <a:t>About 4 in 5 LA adults (79%) believe it's important for elected officials to work on gender equality issues, similar to Mass (84%). </a:t>
            </a:r>
          </a:p>
          <a:p>
            <a:endParaRPr lang="en-US" dirty="0"/>
          </a:p>
          <a:p>
            <a:r>
              <a:rPr lang="en-US" dirty="0"/>
              <a:t>In Louisiana, majority support for work on gender equality across groups: </a:t>
            </a:r>
          </a:p>
          <a:p>
            <a:r>
              <a:rPr lang="en-US" dirty="0"/>
              <a:t>96 percent of Black women;</a:t>
            </a:r>
          </a:p>
          <a:p>
            <a:r>
              <a:rPr lang="en-US" dirty="0"/>
              <a:t>76 percent of men and </a:t>
            </a:r>
          </a:p>
          <a:p>
            <a:r>
              <a:rPr lang="en-US" dirty="0"/>
              <a:t>60 percent of white men. </a:t>
            </a:r>
          </a:p>
          <a:p>
            <a:endParaRPr lang="en-US" dirty="0"/>
          </a:p>
          <a:p>
            <a:r>
              <a:rPr lang="en-US" dirty="0"/>
              <a:t>70 percent of LA men say women's rights are important in state elections,  higher than Mass (57 percent); 96 percent of Black men and 55 percent of white men in Louisiana</a:t>
            </a:r>
          </a:p>
          <a:p>
            <a:endParaRPr lang="en-US" dirty="0"/>
          </a:p>
        </p:txBody>
      </p:sp>
    </p:spTree>
    <p:extLst>
      <p:ext uri="{BB962C8B-B14F-4D97-AF65-F5344CB8AC3E}">
        <p14:creationId xmlns:p14="http://schemas.microsoft.com/office/powerpoint/2010/main" val="1645346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375A"/>
        </a:solidFill>
        <a:effectLst/>
      </p:bgPr>
    </p:bg>
    <p:spTree>
      <p:nvGrpSpPr>
        <p:cNvPr id="1" name=""/>
        <p:cNvGrpSpPr/>
        <p:nvPr/>
      </p:nvGrpSpPr>
      <p:grpSpPr>
        <a:xfrm>
          <a:off x="0" y="0"/>
          <a:ext cx="0" cy="0"/>
          <a:chOff x="0" y="0"/>
          <a:chExt cx="0" cy="0"/>
        </a:xfrm>
      </p:grpSpPr>
      <p:pic>
        <p:nvPicPr>
          <p:cNvPr id="4" name="Picture 3" descr="Chart, sunburst chart&#10;&#10;Description automatically generated">
            <a:extLst>
              <a:ext uri="{FF2B5EF4-FFF2-40B4-BE49-F238E27FC236}">
                <a16:creationId xmlns:a16="http://schemas.microsoft.com/office/drawing/2014/main" id="{204B2E75-F949-0443-997A-7FA90B49C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634" y="46899"/>
            <a:ext cx="6194731" cy="6764202"/>
          </a:xfrm>
          <a:prstGeom prst="rect">
            <a:avLst/>
          </a:prstGeom>
        </p:spPr>
      </p:pic>
    </p:spTree>
    <p:extLst>
      <p:ext uri="{BB962C8B-B14F-4D97-AF65-F5344CB8AC3E}">
        <p14:creationId xmlns:p14="http://schemas.microsoft.com/office/powerpoint/2010/main" val="364338897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17553A0-7B48-A841-9CCF-75EFAF24B909}"/>
              </a:ext>
            </a:extLst>
          </p:cNvPr>
          <p:cNvSpPr>
            <a:spLocks noGrp="1"/>
          </p:cNvSpPr>
          <p:nvPr>
            <p:ph type="title"/>
          </p:nvPr>
        </p:nvSpPr>
        <p:spPr>
          <a:xfrm>
            <a:off x="457200" y="143500"/>
            <a:ext cx="3635477" cy="804326"/>
          </a:xfrm>
        </p:spPr>
        <p:txBody>
          <a:bodyPr>
            <a:noAutofit/>
          </a:bodyPr>
          <a:lstStyle/>
          <a:p>
            <a:pPr algn="ctr"/>
            <a:r>
              <a:rPr lang="en-US" sz="4000" b="1" dirty="0">
                <a:latin typeface="+mn-lt"/>
              </a:rPr>
              <a:t>Ways forward</a:t>
            </a:r>
          </a:p>
        </p:txBody>
      </p:sp>
      <p:sp>
        <p:nvSpPr>
          <p:cNvPr id="7" name="Rectangle 6">
            <a:extLst>
              <a:ext uri="{FF2B5EF4-FFF2-40B4-BE49-F238E27FC236}">
                <a16:creationId xmlns:a16="http://schemas.microsoft.com/office/drawing/2014/main" id="{8AA7D657-4516-0D40-B9A4-090B6C7E4B15}"/>
              </a:ext>
            </a:extLst>
          </p:cNvPr>
          <p:cNvSpPr/>
          <p:nvPr/>
        </p:nvSpPr>
        <p:spPr>
          <a:xfrm>
            <a:off x="104949" y="964611"/>
            <a:ext cx="4695651" cy="5647700"/>
          </a:xfrm>
          <a:prstGeom prst="rect">
            <a:avLst/>
          </a:prstGeom>
        </p:spPr>
        <p:txBody>
          <a:bodyPr wrap="square">
            <a:spAutoFit/>
          </a:bodyPr>
          <a:lstStyle/>
          <a:p>
            <a:r>
              <a:rPr lang="en-US" sz="1900" dirty="0"/>
              <a:t>Tackle overlapping disadvantage – and especially constraints facing women of color.   </a:t>
            </a:r>
          </a:p>
          <a:p>
            <a:r>
              <a:rPr lang="en-US" sz="1900" dirty="0"/>
              <a:t>More important than ever amidst COVID-19.</a:t>
            </a:r>
          </a:p>
          <a:p>
            <a:endParaRPr lang="en-US" sz="1900" dirty="0"/>
          </a:p>
          <a:p>
            <a:r>
              <a:rPr lang="en-US" sz="1900" dirty="0"/>
              <a:t> Close gaps in legal protection – from economic protections to ensuring abusers do not have access to firearms.</a:t>
            </a:r>
          </a:p>
          <a:p>
            <a:endParaRPr lang="en-US" sz="1900" dirty="0"/>
          </a:p>
          <a:p>
            <a:r>
              <a:rPr lang="en-US" sz="1900" dirty="0"/>
              <a:t>Ensure access to the full range of reproductive health services </a:t>
            </a:r>
          </a:p>
          <a:p>
            <a:endParaRPr lang="en-US" sz="1900" dirty="0"/>
          </a:p>
          <a:p>
            <a:r>
              <a:rPr lang="en-US" sz="1900" dirty="0"/>
              <a:t>Promote women’s voices – boost political representation</a:t>
            </a:r>
          </a:p>
          <a:p>
            <a:endParaRPr lang="en-US" sz="1900" dirty="0"/>
          </a:p>
          <a:p>
            <a:r>
              <a:rPr lang="en-US" sz="1900" dirty="0"/>
              <a:t>Need to improve the data – including on intimate partner violence and financial inclusion and ensure that data are racially disaggregated.</a:t>
            </a:r>
          </a:p>
          <a:p>
            <a:pPr algn="ctr"/>
            <a:endParaRPr lang="en-US" sz="1900" dirty="0"/>
          </a:p>
        </p:txBody>
      </p:sp>
      <p:pic>
        <p:nvPicPr>
          <p:cNvPr id="6" name="Picture 5">
            <a:extLst>
              <a:ext uri="{FF2B5EF4-FFF2-40B4-BE49-F238E27FC236}">
                <a16:creationId xmlns:a16="http://schemas.microsoft.com/office/drawing/2014/main" id="{B06178C9-6B85-4E4D-9FED-679EAAAC5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949" y="868170"/>
            <a:ext cx="4159737" cy="5153109"/>
          </a:xfrm>
          <a:prstGeom prst="rect">
            <a:avLst/>
          </a:prstGeom>
        </p:spPr>
      </p:pic>
      <p:sp>
        <p:nvSpPr>
          <p:cNvPr id="3" name="TextBox 2">
            <a:extLst>
              <a:ext uri="{FF2B5EF4-FFF2-40B4-BE49-F238E27FC236}">
                <a16:creationId xmlns:a16="http://schemas.microsoft.com/office/drawing/2014/main" id="{2E30DAC1-B23B-BE47-A466-6C04774C478D}"/>
              </a:ext>
            </a:extLst>
          </p:cNvPr>
          <p:cNvSpPr txBox="1"/>
          <p:nvPr/>
        </p:nvSpPr>
        <p:spPr>
          <a:xfrm>
            <a:off x="5515095" y="143500"/>
            <a:ext cx="2667000" cy="707886"/>
          </a:xfrm>
          <a:prstGeom prst="rect">
            <a:avLst/>
          </a:prstGeom>
          <a:noFill/>
        </p:spPr>
        <p:txBody>
          <a:bodyPr wrap="square" rtlCol="0">
            <a:spAutoFit/>
          </a:bodyPr>
          <a:lstStyle/>
          <a:p>
            <a:r>
              <a:rPr lang="en-US" sz="4000" dirty="0">
                <a:solidFill>
                  <a:schemeClr val="accent1"/>
                </a:solidFill>
              </a:rPr>
              <a:t>#</a:t>
            </a:r>
            <a:r>
              <a:rPr lang="en-US" sz="4000" dirty="0" err="1">
                <a:solidFill>
                  <a:schemeClr val="accent1"/>
                </a:solidFill>
              </a:rPr>
              <a:t>USAindex</a:t>
            </a:r>
            <a:endParaRPr lang="en-US" sz="4000" dirty="0">
              <a:solidFill>
                <a:schemeClr val="accent1"/>
              </a:solidFill>
            </a:endParaRPr>
          </a:p>
        </p:txBody>
      </p:sp>
      <p:sp>
        <p:nvSpPr>
          <p:cNvPr id="4" name="TextBox 3">
            <a:extLst>
              <a:ext uri="{FF2B5EF4-FFF2-40B4-BE49-F238E27FC236}">
                <a16:creationId xmlns:a16="http://schemas.microsoft.com/office/drawing/2014/main" id="{62B6EF1E-6F6A-7E42-B705-395D928BFEC2}"/>
              </a:ext>
            </a:extLst>
          </p:cNvPr>
          <p:cNvSpPr txBox="1"/>
          <p:nvPr/>
        </p:nvSpPr>
        <p:spPr>
          <a:xfrm>
            <a:off x="5334000" y="6042924"/>
            <a:ext cx="3505200" cy="646331"/>
          </a:xfrm>
          <a:prstGeom prst="rect">
            <a:avLst/>
          </a:prstGeom>
          <a:noFill/>
        </p:spPr>
        <p:txBody>
          <a:bodyPr wrap="square" rtlCol="0">
            <a:spAutoFit/>
          </a:bodyPr>
          <a:lstStyle/>
          <a:p>
            <a:r>
              <a:rPr lang="en-US" sz="3600" dirty="0">
                <a:solidFill>
                  <a:schemeClr val="accent1"/>
                </a:solidFill>
              </a:rPr>
              <a:t>usa-index.com </a:t>
            </a:r>
          </a:p>
        </p:txBody>
      </p:sp>
    </p:spTree>
    <p:extLst>
      <p:ext uri="{BB962C8B-B14F-4D97-AF65-F5344CB8AC3E}">
        <p14:creationId xmlns:p14="http://schemas.microsoft.com/office/powerpoint/2010/main" val="38982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86723C-417C-D648-987D-8861AF28AEE2}"/>
              </a:ext>
            </a:extLst>
          </p:cNvPr>
          <p:cNvSpPr/>
          <p:nvPr/>
        </p:nvSpPr>
        <p:spPr>
          <a:xfrm>
            <a:off x="5105400" y="914400"/>
            <a:ext cx="4078357" cy="4370427"/>
          </a:xfrm>
          <a:prstGeom prst="rect">
            <a:avLst/>
          </a:prstGeom>
        </p:spPr>
        <p:txBody>
          <a:bodyPr wrap="square">
            <a:spAutoFit/>
          </a:bodyPr>
          <a:lstStyle/>
          <a:p>
            <a:r>
              <a:rPr lang="en-US" b="1" dirty="0"/>
              <a:t>Data sources:</a:t>
            </a:r>
            <a:endParaRPr lang="en-US" sz="1600" b="1" dirty="0"/>
          </a:p>
          <a:p>
            <a:pPr lvl="1"/>
            <a:r>
              <a:rPr lang="en-US" sz="1600" dirty="0">
                <a:hlinkClick r:id="rId3"/>
              </a:rPr>
              <a:t>Census Bureau </a:t>
            </a:r>
            <a:r>
              <a:rPr lang="en-US" sz="1600" dirty="0"/>
              <a:t>(through IPUMS)</a:t>
            </a:r>
          </a:p>
          <a:p>
            <a:pPr lvl="1"/>
            <a:r>
              <a:rPr lang="en-US" sz="1600" dirty="0">
                <a:hlinkClick r:id="rId4"/>
              </a:rPr>
              <a:t>Center for American Women in Politics</a:t>
            </a:r>
            <a:endParaRPr lang="en-US" sz="1600" dirty="0"/>
          </a:p>
          <a:p>
            <a:pPr lvl="1"/>
            <a:r>
              <a:rPr lang="en-US" sz="1600" dirty="0">
                <a:hlinkClick r:id="rId5"/>
              </a:rPr>
              <a:t>Guttmacher Institute</a:t>
            </a:r>
            <a:endParaRPr lang="en-US" sz="1600" dirty="0"/>
          </a:p>
          <a:p>
            <a:pPr lvl="1"/>
            <a:r>
              <a:rPr lang="en-US" sz="1600" dirty="0">
                <a:hlinkClick r:id="rId6"/>
              </a:rPr>
              <a:t>CDC </a:t>
            </a:r>
            <a:endParaRPr lang="en-US" sz="1600" dirty="0"/>
          </a:p>
          <a:p>
            <a:pPr lvl="1"/>
            <a:r>
              <a:rPr lang="en-US" sz="1600" dirty="0">
                <a:hlinkClick r:id="rId7"/>
              </a:rPr>
              <a:t>America’s Health Rankings</a:t>
            </a:r>
            <a:endParaRPr lang="en-US" sz="1600" dirty="0"/>
          </a:p>
          <a:p>
            <a:pPr lvl="1"/>
            <a:r>
              <a:rPr lang="en-US" sz="1600" dirty="0">
                <a:hlinkClick r:id="rId8"/>
              </a:rPr>
              <a:t>General Social Survey</a:t>
            </a:r>
            <a:endParaRPr lang="en-US" sz="1600" dirty="0"/>
          </a:p>
          <a:p>
            <a:pPr lvl="1"/>
            <a:r>
              <a:rPr lang="en-US" sz="1600" dirty="0">
                <a:hlinkClick r:id="rId9"/>
              </a:rPr>
              <a:t>Kaiser Family Foundation</a:t>
            </a:r>
            <a:endParaRPr lang="en-US" sz="1600" dirty="0"/>
          </a:p>
          <a:p>
            <a:endParaRPr lang="en-US" dirty="0"/>
          </a:p>
          <a:p>
            <a:r>
              <a:rPr lang="en-US" b="1" dirty="0"/>
              <a:t>Legal indicator sources:</a:t>
            </a:r>
          </a:p>
          <a:p>
            <a:pPr marL="800100" lvl="1" indent="-342900">
              <a:buFont typeface="Arial" panose="020B0604020202020204" pitchFamily="34" charset="0"/>
              <a:buChar char="•"/>
            </a:pPr>
            <a:r>
              <a:rPr lang="en-US" sz="1600" dirty="0">
                <a:hlinkClick r:id="rId10"/>
              </a:rPr>
              <a:t>Economic Policy Institute</a:t>
            </a:r>
            <a:endParaRPr lang="en-US" sz="1600" dirty="0"/>
          </a:p>
          <a:p>
            <a:pPr marL="800100" lvl="1" indent="-342900">
              <a:buFont typeface="Arial" panose="020B0604020202020204" pitchFamily="34" charset="0"/>
              <a:buChar char="•"/>
            </a:pPr>
            <a:r>
              <a:rPr lang="en-US" sz="1600" dirty="0">
                <a:hlinkClick r:id="rId11"/>
              </a:rPr>
              <a:t>Legal Momentum</a:t>
            </a:r>
            <a:endParaRPr lang="en-US" sz="1600" dirty="0"/>
          </a:p>
          <a:p>
            <a:pPr marL="800100" lvl="1" indent="-342900">
              <a:buFont typeface="Arial" panose="020B0604020202020204" pitchFamily="34" charset="0"/>
              <a:buChar char="•"/>
            </a:pPr>
            <a:r>
              <a:rPr lang="en-US" sz="1600" dirty="0">
                <a:hlinkClick r:id="rId12"/>
              </a:rPr>
              <a:t>A Better Balance</a:t>
            </a:r>
            <a:endParaRPr lang="en-US" sz="1600" dirty="0"/>
          </a:p>
          <a:p>
            <a:pPr marL="800100" lvl="1" indent="-342900">
              <a:buFont typeface="Arial" panose="020B0604020202020204" pitchFamily="34" charset="0"/>
              <a:buChar char="•"/>
            </a:pPr>
            <a:r>
              <a:rPr lang="en-US" sz="1600" dirty="0">
                <a:hlinkClick r:id="rId13"/>
              </a:rPr>
              <a:t>Georgetown University Law School</a:t>
            </a:r>
            <a:endParaRPr lang="en-US" sz="1600" dirty="0"/>
          </a:p>
          <a:p>
            <a:pPr marL="800100" lvl="1" indent="-342900">
              <a:buFont typeface="Arial" panose="020B0604020202020204" pitchFamily="34" charset="0"/>
              <a:buChar char="•"/>
            </a:pPr>
            <a:r>
              <a:rPr lang="en-US" sz="1600" dirty="0">
                <a:hlinkClick r:id="rId14"/>
              </a:rPr>
              <a:t>Giffords Law Center</a:t>
            </a:r>
            <a:endParaRPr lang="en-US" sz="1600" dirty="0"/>
          </a:p>
          <a:p>
            <a:pPr marL="800100" lvl="1" indent="-342900">
              <a:buFont typeface="Arial" panose="020B0604020202020204" pitchFamily="34" charset="0"/>
              <a:buChar char="•"/>
            </a:pPr>
            <a:r>
              <a:rPr lang="en-US" sz="1600" dirty="0">
                <a:hlinkClick r:id="rId15"/>
              </a:rPr>
              <a:t>Alice Paul Institute</a:t>
            </a:r>
            <a:endParaRPr lang="en-US" sz="1600" dirty="0"/>
          </a:p>
          <a:p>
            <a:pPr marL="800100" lvl="1" indent="-342900">
              <a:buFont typeface="Arial" panose="020B0604020202020204" pitchFamily="34" charset="0"/>
              <a:buChar char="•"/>
            </a:pPr>
            <a:r>
              <a:rPr lang="en-US" sz="1600" dirty="0">
                <a:hlinkClick r:id="rId16"/>
              </a:rPr>
              <a:t>Guttmacher Institute</a:t>
            </a:r>
            <a:endParaRPr lang="en-US" sz="1600" dirty="0"/>
          </a:p>
        </p:txBody>
      </p:sp>
      <p:pic>
        <p:nvPicPr>
          <p:cNvPr id="11" name="Picture 10" descr="Graphical user interface, text, application, email&#10;&#10;Description automatically generated">
            <a:extLst>
              <a:ext uri="{FF2B5EF4-FFF2-40B4-BE49-F238E27FC236}">
                <a16:creationId xmlns:a16="http://schemas.microsoft.com/office/drawing/2014/main" id="{453221FD-308D-FA49-98E8-C239E740000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19878"/>
            <a:ext cx="4724400" cy="6858000"/>
          </a:xfrm>
          <a:prstGeom prst="rect">
            <a:avLst/>
          </a:prstGeom>
        </p:spPr>
      </p:pic>
      <p:sp>
        <p:nvSpPr>
          <p:cNvPr id="4" name="Rectangle 3">
            <a:extLst>
              <a:ext uri="{FF2B5EF4-FFF2-40B4-BE49-F238E27FC236}">
                <a16:creationId xmlns:a16="http://schemas.microsoft.com/office/drawing/2014/main" id="{558581E5-CA58-7442-8BD3-657E1176142D}"/>
              </a:ext>
            </a:extLst>
          </p:cNvPr>
          <p:cNvSpPr/>
          <p:nvPr/>
        </p:nvSpPr>
        <p:spPr>
          <a:xfrm>
            <a:off x="381000" y="3472069"/>
            <a:ext cx="457200" cy="338554"/>
          </a:xfrm>
          <a:prstGeom prst="rect">
            <a:avLst/>
          </a:prstGeom>
        </p:spPr>
        <p:txBody>
          <a:bodyPr wrap="square">
            <a:spAutoFit/>
          </a:bodyPr>
          <a:lstStyle/>
          <a:p>
            <a:r>
              <a:rPr lang="en-US" sz="1600" dirty="0">
                <a:solidFill>
                  <a:schemeClr val="bg2">
                    <a:lumMod val="50000"/>
                  </a:schemeClr>
                </a:solidFill>
              </a:rPr>
              <a:t>*</a:t>
            </a:r>
          </a:p>
        </p:txBody>
      </p:sp>
      <p:sp>
        <p:nvSpPr>
          <p:cNvPr id="6" name="Rectangle 5">
            <a:extLst>
              <a:ext uri="{FF2B5EF4-FFF2-40B4-BE49-F238E27FC236}">
                <a16:creationId xmlns:a16="http://schemas.microsoft.com/office/drawing/2014/main" id="{B0845FC9-0118-1848-AA84-2E05EB985D84}"/>
              </a:ext>
            </a:extLst>
          </p:cNvPr>
          <p:cNvSpPr/>
          <p:nvPr/>
        </p:nvSpPr>
        <p:spPr>
          <a:xfrm>
            <a:off x="344557" y="6400800"/>
            <a:ext cx="457200" cy="338554"/>
          </a:xfrm>
          <a:prstGeom prst="rect">
            <a:avLst/>
          </a:prstGeom>
        </p:spPr>
        <p:txBody>
          <a:bodyPr wrap="square">
            <a:spAutoFit/>
          </a:bodyPr>
          <a:lstStyle/>
          <a:p>
            <a:r>
              <a:rPr lang="en-US" sz="1600" dirty="0">
                <a:solidFill>
                  <a:schemeClr val="bg2">
                    <a:lumMod val="50000"/>
                  </a:schemeClr>
                </a:solidFill>
              </a:rPr>
              <a:t>*</a:t>
            </a:r>
          </a:p>
        </p:txBody>
      </p:sp>
      <p:sp>
        <p:nvSpPr>
          <p:cNvPr id="7" name="Rectangle 6">
            <a:extLst>
              <a:ext uri="{FF2B5EF4-FFF2-40B4-BE49-F238E27FC236}">
                <a16:creationId xmlns:a16="http://schemas.microsoft.com/office/drawing/2014/main" id="{A243A834-B047-D943-83F1-EB35949EF80F}"/>
              </a:ext>
            </a:extLst>
          </p:cNvPr>
          <p:cNvSpPr/>
          <p:nvPr/>
        </p:nvSpPr>
        <p:spPr>
          <a:xfrm>
            <a:off x="4989443" y="5756821"/>
            <a:ext cx="3810000" cy="1015663"/>
          </a:xfrm>
          <a:prstGeom prst="rect">
            <a:avLst/>
          </a:prstGeom>
        </p:spPr>
        <p:txBody>
          <a:bodyPr wrap="square">
            <a:spAutoFit/>
          </a:bodyPr>
          <a:lstStyle/>
          <a:p>
            <a:r>
              <a:rPr lang="en-US" sz="1200" dirty="0">
                <a:solidFill>
                  <a:schemeClr val="bg2">
                    <a:lumMod val="50000"/>
                  </a:schemeClr>
                </a:solidFill>
              </a:rPr>
              <a:t>*Indicates that data are regional. </a:t>
            </a:r>
            <a:r>
              <a:rPr lang="en-US" sz="1200" b="1" dirty="0">
                <a:solidFill>
                  <a:schemeClr val="bg2">
                    <a:lumMod val="50000"/>
                  </a:schemeClr>
                </a:solidFill>
              </a:rPr>
              <a:t>West</a:t>
            </a:r>
            <a:r>
              <a:rPr lang="en-US" sz="1200" dirty="0">
                <a:solidFill>
                  <a:schemeClr val="bg2">
                    <a:lumMod val="50000"/>
                  </a:schemeClr>
                </a:solidFill>
              </a:rPr>
              <a:t>; </a:t>
            </a:r>
            <a:r>
              <a:rPr lang="en-US" sz="1200" b="1" dirty="0">
                <a:solidFill>
                  <a:schemeClr val="bg2">
                    <a:lumMod val="50000"/>
                  </a:schemeClr>
                </a:solidFill>
              </a:rPr>
              <a:t>Rocky Mountains</a:t>
            </a:r>
            <a:r>
              <a:rPr lang="en-US" sz="1200" dirty="0">
                <a:solidFill>
                  <a:schemeClr val="bg2">
                    <a:lumMod val="50000"/>
                  </a:schemeClr>
                </a:solidFill>
              </a:rPr>
              <a:t>; </a:t>
            </a:r>
            <a:r>
              <a:rPr lang="en-US" sz="1200" b="1" dirty="0">
                <a:solidFill>
                  <a:schemeClr val="bg2">
                    <a:lumMod val="50000"/>
                  </a:schemeClr>
                </a:solidFill>
              </a:rPr>
              <a:t>Southwest</a:t>
            </a:r>
            <a:r>
              <a:rPr lang="en-US" sz="1200" dirty="0">
                <a:solidFill>
                  <a:schemeClr val="bg2">
                    <a:lumMod val="50000"/>
                  </a:schemeClr>
                </a:solidFill>
              </a:rPr>
              <a:t>; </a:t>
            </a:r>
            <a:r>
              <a:rPr lang="en-US" sz="1200" b="1" dirty="0">
                <a:solidFill>
                  <a:schemeClr val="bg2">
                    <a:lumMod val="50000"/>
                  </a:schemeClr>
                </a:solidFill>
              </a:rPr>
              <a:t>Midwest</a:t>
            </a:r>
            <a:r>
              <a:rPr lang="en-US" sz="1200" dirty="0">
                <a:solidFill>
                  <a:schemeClr val="bg2">
                    <a:lumMod val="50000"/>
                  </a:schemeClr>
                </a:solidFill>
              </a:rPr>
              <a:t>; </a:t>
            </a:r>
            <a:r>
              <a:rPr lang="en-US" sz="1200" b="1" dirty="0">
                <a:solidFill>
                  <a:schemeClr val="bg2">
                    <a:lumMod val="50000"/>
                  </a:schemeClr>
                </a:solidFill>
              </a:rPr>
              <a:t>Northeast</a:t>
            </a:r>
            <a:r>
              <a:rPr lang="en-US" sz="1200" dirty="0">
                <a:solidFill>
                  <a:schemeClr val="bg2">
                    <a:lumMod val="50000"/>
                  </a:schemeClr>
                </a:solidFill>
              </a:rPr>
              <a:t>; </a:t>
            </a:r>
            <a:r>
              <a:rPr lang="en-US" sz="1200" b="1" dirty="0">
                <a:solidFill>
                  <a:schemeClr val="bg2">
                    <a:lumMod val="50000"/>
                  </a:schemeClr>
                </a:solidFill>
              </a:rPr>
              <a:t>Mid-Atlantic</a:t>
            </a:r>
            <a:r>
              <a:rPr lang="en-US" sz="1200" dirty="0">
                <a:solidFill>
                  <a:schemeClr val="bg2">
                    <a:lumMod val="50000"/>
                  </a:schemeClr>
                </a:solidFill>
              </a:rPr>
              <a:t>;</a:t>
            </a:r>
            <a:r>
              <a:rPr lang="en-US" sz="1200" b="1" dirty="0">
                <a:solidFill>
                  <a:schemeClr val="bg2">
                    <a:lumMod val="50000"/>
                  </a:schemeClr>
                </a:solidFill>
              </a:rPr>
              <a:t> </a:t>
            </a:r>
          </a:p>
          <a:p>
            <a:r>
              <a:rPr lang="en-US" sz="1200" b="1" dirty="0">
                <a:solidFill>
                  <a:schemeClr val="bg2">
                    <a:lumMod val="50000"/>
                  </a:schemeClr>
                </a:solidFill>
              </a:rPr>
              <a:t>Southeast = </a:t>
            </a:r>
            <a:r>
              <a:rPr lang="en-US" sz="1200" dirty="0">
                <a:solidFill>
                  <a:schemeClr val="bg2">
                    <a:lumMod val="50000"/>
                  </a:schemeClr>
                </a:solidFill>
              </a:rPr>
              <a:t> Alabama, Arkansas, Florida, Georgia, Kentucky, Louisiana, Mississippi, North Carolina, South Carolina, Tennessee, Virginia, West Virginia.</a:t>
            </a:r>
          </a:p>
        </p:txBody>
      </p:sp>
    </p:spTree>
    <p:extLst>
      <p:ext uri="{BB962C8B-B14F-4D97-AF65-F5344CB8AC3E}">
        <p14:creationId xmlns:p14="http://schemas.microsoft.com/office/powerpoint/2010/main" val="3864156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70ABA-7DCE-0F47-A92E-76723D9CB92D}"/>
              </a:ext>
            </a:extLst>
          </p:cNvPr>
          <p:cNvSpPr>
            <a:spLocks noGrp="1"/>
          </p:cNvSpPr>
          <p:nvPr>
            <p:ph type="title"/>
          </p:nvPr>
        </p:nvSpPr>
        <p:spPr>
          <a:xfrm>
            <a:off x="168018" y="304800"/>
            <a:ext cx="3108583" cy="5181600"/>
          </a:xfrm>
        </p:spPr>
        <p:txBody>
          <a:bodyPr>
            <a:noAutofit/>
          </a:bodyPr>
          <a:lstStyle/>
          <a:p>
            <a:pPr algn="ctr"/>
            <a:br>
              <a:rPr lang="en-US" sz="4000" dirty="0">
                <a:latin typeface="MeridienRoman" panose="02020500000000000000" pitchFamily="18" charset="0"/>
              </a:rPr>
            </a:br>
            <a:r>
              <a:rPr lang="en-US" sz="3000" dirty="0">
                <a:latin typeface="+mn-lt"/>
              </a:rPr>
              <a:t>Vast disparities across states  </a:t>
            </a:r>
            <a:br>
              <a:rPr lang="en-US" sz="3000" dirty="0">
                <a:latin typeface="+mn-lt"/>
              </a:rPr>
            </a:br>
            <a:br>
              <a:rPr lang="en-US" sz="3000" dirty="0">
                <a:latin typeface="+mn-lt"/>
              </a:rPr>
            </a:br>
            <a:r>
              <a:rPr lang="en-US" sz="3000" dirty="0">
                <a:latin typeface="+mn-lt"/>
              </a:rPr>
              <a:t>Top ranked Massachusetts scores almost four times higher than bottom ranked </a:t>
            </a:r>
            <a:r>
              <a:rPr lang="en-US" sz="3000" b="1" dirty="0">
                <a:latin typeface="+mn-lt"/>
              </a:rPr>
              <a:t>Louisiana </a:t>
            </a:r>
          </a:p>
        </p:txBody>
      </p:sp>
      <p:pic>
        <p:nvPicPr>
          <p:cNvPr id="9" name="Picture 8" descr="Chart&#10;&#10;Description automatically generated">
            <a:extLst>
              <a:ext uri="{FF2B5EF4-FFF2-40B4-BE49-F238E27FC236}">
                <a16:creationId xmlns:a16="http://schemas.microsoft.com/office/drawing/2014/main" id="{8C19778F-A06F-0643-AED3-D5D5CCCAA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766" y="1"/>
            <a:ext cx="5872619" cy="6857995"/>
          </a:xfrm>
          <a:prstGeom prst="rect">
            <a:avLst/>
          </a:prstGeom>
        </p:spPr>
      </p:pic>
      <p:cxnSp>
        <p:nvCxnSpPr>
          <p:cNvPr id="4" name="Straight Arrow Connector 3">
            <a:extLst>
              <a:ext uri="{FF2B5EF4-FFF2-40B4-BE49-F238E27FC236}">
                <a16:creationId xmlns:a16="http://schemas.microsoft.com/office/drawing/2014/main" id="{D9398882-957C-E949-84F2-C775C0596332}"/>
              </a:ext>
            </a:extLst>
          </p:cNvPr>
          <p:cNvCxnSpPr/>
          <p:nvPr/>
        </p:nvCxnSpPr>
        <p:spPr>
          <a:xfrm>
            <a:off x="2209800" y="6324600"/>
            <a:ext cx="1447800" cy="0"/>
          </a:xfrm>
          <a:prstGeom prst="straightConnector1">
            <a:avLst/>
          </a:prstGeom>
          <a:ln w="47625">
            <a:solidFill>
              <a:srgbClr val="B0372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980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4B01C2-9DF4-C546-80A3-627BA2CD9C91}"/>
              </a:ext>
            </a:extLst>
          </p:cNvPr>
          <p:cNvSpPr/>
          <p:nvPr/>
        </p:nvSpPr>
        <p:spPr>
          <a:xfrm>
            <a:off x="2188943" y="152400"/>
            <a:ext cx="4892750" cy="707886"/>
          </a:xfrm>
          <a:prstGeom prst="rect">
            <a:avLst/>
          </a:prstGeom>
        </p:spPr>
        <p:txBody>
          <a:bodyPr wrap="none">
            <a:spAutoFit/>
          </a:bodyPr>
          <a:lstStyle/>
          <a:p>
            <a:r>
              <a:rPr lang="en-US" sz="4000" b="1" dirty="0"/>
              <a:t>Spotlight on Louisiana</a:t>
            </a:r>
          </a:p>
        </p:txBody>
      </p:sp>
      <p:pic>
        <p:nvPicPr>
          <p:cNvPr id="5" name="Picture 4" descr="Chart, radar chart&#10;&#10;Description automatically generated">
            <a:extLst>
              <a:ext uri="{FF2B5EF4-FFF2-40B4-BE49-F238E27FC236}">
                <a16:creationId xmlns:a16="http://schemas.microsoft.com/office/drawing/2014/main" id="{E739FCAB-33EA-4B40-8B15-09FE4161D6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699" y="990600"/>
            <a:ext cx="7086600" cy="5617427"/>
          </a:xfrm>
          <a:prstGeom prst="rect">
            <a:avLst/>
          </a:prstGeom>
        </p:spPr>
      </p:pic>
      <p:pic>
        <p:nvPicPr>
          <p:cNvPr id="6" name="Picture 5">
            <a:extLst>
              <a:ext uri="{FF2B5EF4-FFF2-40B4-BE49-F238E27FC236}">
                <a16:creationId xmlns:a16="http://schemas.microsoft.com/office/drawing/2014/main" id="{35DA626F-5D3A-AB4C-8AE5-3F1462C76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295400"/>
            <a:ext cx="3314700" cy="495300"/>
          </a:xfrm>
          <a:prstGeom prst="rect">
            <a:avLst/>
          </a:prstGeom>
        </p:spPr>
      </p:pic>
    </p:spTree>
    <p:extLst>
      <p:ext uri="{BB962C8B-B14F-4D97-AF65-F5344CB8AC3E}">
        <p14:creationId xmlns:p14="http://schemas.microsoft.com/office/powerpoint/2010/main" val="396646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779E0A-F697-4D45-A72C-398B5BA1D860}"/>
              </a:ext>
            </a:extLst>
          </p:cNvPr>
          <p:cNvSpPr/>
          <p:nvPr/>
        </p:nvSpPr>
        <p:spPr>
          <a:xfrm>
            <a:off x="114300" y="152400"/>
            <a:ext cx="8915400" cy="1323439"/>
          </a:xfrm>
          <a:prstGeom prst="rect">
            <a:avLst/>
          </a:prstGeom>
        </p:spPr>
        <p:txBody>
          <a:bodyPr wrap="square">
            <a:spAutoFit/>
          </a:bodyPr>
          <a:lstStyle/>
          <a:p>
            <a:pPr algn="ctr"/>
            <a:r>
              <a:rPr lang="en-US" sz="4000" b="1" dirty="0"/>
              <a:t>Index results complemented by insights from a new survey</a:t>
            </a:r>
          </a:p>
        </p:txBody>
      </p:sp>
      <p:sp>
        <p:nvSpPr>
          <p:cNvPr id="3" name="Rectangle 2">
            <a:extLst>
              <a:ext uri="{FF2B5EF4-FFF2-40B4-BE49-F238E27FC236}">
                <a16:creationId xmlns:a16="http://schemas.microsoft.com/office/drawing/2014/main" id="{73A342CE-B80B-F149-A293-2C837F018AFD}"/>
              </a:ext>
            </a:extLst>
          </p:cNvPr>
          <p:cNvSpPr/>
          <p:nvPr/>
        </p:nvSpPr>
        <p:spPr>
          <a:xfrm>
            <a:off x="514350" y="1752600"/>
            <a:ext cx="8324850" cy="5232202"/>
          </a:xfrm>
          <a:prstGeom prst="rect">
            <a:avLst/>
          </a:prstGeom>
        </p:spPr>
        <p:txBody>
          <a:bodyPr wrap="square">
            <a:spAutoFit/>
          </a:bodyPr>
          <a:lstStyle/>
          <a:p>
            <a:r>
              <a:rPr lang="en-US" sz="2600" dirty="0">
                <a:latin typeface="Calibri" panose="020F0502020204030204" pitchFamily="34" charset="0"/>
                <a:cs typeface="Calibri" panose="020F0502020204030204" pitchFamily="34" charset="0"/>
              </a:rPr>
              <a:t>In partnership with YouGov and </a:t>
            </a:r>
            <a:r>
              <a:rPr lang="en-US" sz="2600" dirty="0" err="1">
                <a:latin typeface="Calibri" panose="020F0502020204030204" pitchFamily="34" charset="0"/>
                <a:cs typeface="Calibri" panose="020F0502020204030204" pitchFamily="34" charset="0"/>
              </a:rPr>
              <a:t>PerryUndem</a:t>
            </a:r>
            <a:r>
              <a:rPr lang="en-US" sz="2600" dirty="0">
                <a:latin typeface="Calibri" panose="020F0502020204030204" pitchFamily="34" charset="0"/>
                <a:cs typeface="Calibri" panose="020F0502020204030204" pitchFamily="34" charset="0"/>
              </a:rPr>
              <a:t>, GIWPS conducted a nationally representative survey to explore public opinion toward the status, rights, and opportunities of women in the United States.</a:t>
            </a:r>
          </a:p>
          <a:p>
            <a:endParaRPr lang="en-US" sz="2600" dirty="0">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2600" dirty="0">
                <a:latin typeface="Calibri" panose="020F0502020204030204" pitchFamily="34" charset="0"/>
                <a:cs typeface="Calibri" panose="020F0502020204030204" pitchFamily="34" charset="0"/>
              </a:rPr>
              <a:t>2,598 adults ages 18 and older from August 7-18, 2020 </a:t>
            </a:r>
          </a:p>
          <a:p>
            <a:pPr marL="800100" lvl="1" indent="-342900">
              <a:buFont typeface="Arial" panose="020B0604020202020204" pitchFamily="34" charset="0"/>
              <a:buChar char="•"/>
            </a:pPr>
            <a:r>
              <a:rPr lang="en-US" sz="2600" dirty="0">
                <a:latin typeface="Calibri" panose="020F0502020204030204" pitchFamily="34" charset="0"/>
                <a:cs typeface="Calibri" panose="020F0502020204030204" pitchFamily="34" charset="0"/>
              </a:rPr>
              <a:t>30 multiple choice and 4 open-ended questions</a:t>
            </a:r>
          </a:p>
          <a:p>
            <a:pPr marL="800100" lvl="1" indent="-342900">
              <a:buFont typeface="Arial" panose="020B0604020202020204" pitchFamily="34" charset="0"/>
              <a:buChar char="•"/>
            </a:pPr>
            <a:r>
              <a:rPr lang="en-US" sz="2600" dirty="0">
                <a:latin typeface="Calibri" panose="020F0502020204030204" pitchFamily="34" charset="0"/>
                <a:cs typeface="Calibri" panose="020F0502020204030204" pitchFamily="34" charset="0"/>
              </a:rPr>
              <a:t>Oversamples of Black and Latinx women nationwide, as well as residents of the top two and bottom two ranked states.</a:t>
            </a:r>
          </a:p>
          <a:p>
            <a:pPr marL="800100" lvl="1" indent="-342900">
              <a:buFont typeface="Arial" panose="020B0604020202020204" pitchFamily="34" charset="0"/>
              <a:buChar char="•"/>
            </a:pPr>
            <a:r>
              <a:rPr lang="en-US" sz="2600" dirty="0">
                <a:latin typeface="Calibri" panose="020F0502020204030204" pitchFamily="34" charset="0"/>
                <a:cs typeface="Calibri" panose="020F0502020204030204" pitchFamily="34" charset="0"/>
              </a:rPr>
              <a:t>333 adults from Louisiana</a:t>
            </a:r>
          </a:p>
          <a:p>
            <a:pPr marL="800100" lvl="1" indent="-342900">
              <a:buFont typeface="Arial" panose="020B0604020202020204" pitchFamily="34" charset="0"/>
              <a:buChar char="•"/>
            </a:pPr>
            <a:endParaRPr lang="en-US" sz="2300" dirty="0"/>
          </a:p>
          <a:p>
            <a:endParaRPr lang="en-US" sz="2500" dirty="0"/>
          </a:p>
        </p:txBody>
      </p:sp>
    </p:spTree>
    <p:extLst>
      <p:ext uri="{BB962C8B-B14F-4D97-AF65-F5344CB8AC3E}">
        <p14:creationId xmlns:p14="http://schemas.microsoft.com/office/powerpoint/2010/main" val="740404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A2E4E0E-76C9-6C4D-BADE-0D1AE18035B9}"/>
              </a:ext>
            </a:extLst>
          </p:cNvPr>
          <p:cNvSpPr/>
          <p:nvPr/>
        </p:nvSpPr>
        <p:spPr>
          <a:xfrm>
            <a:off x="304800" y="798731"/>
            <a:ext cx="3962400" cy="6140142"/>
          </a:xfrm>
          <a:prstGeom prst="rect">
            <a:avLst/>
          </a:prstGeom>
        </p:spPr>
        <p:txBody>
          <a:bodyPr wrap="square">
            <a:spAutoFit/>
          </a:bodyPr>
          <a:lstStyle/>
          <a:p>
            <a:r>
              <a:rPr lang="en-US" sz="2300" dirty="0"/>
              <a:t>Overall, two-thirds of Americans think that more work has to be done to achieve full equality in the United States. </a:t>
            </a:r>
          </a:p>
          <a:p>
            <a:endParaRPr lang="en-US" sz="2300" dirty="0"/>
          </a:p>
          <a:p>
            <a:r>
              <a:rPr lang="en-US" sz="2300" dirty="0"/>
              <a:t>Democrats and Black Americans are much more likely to say that there is more to do.</a:t>
            </a:r>
          </a:p>
          <a:p>
            <a:endParaRPr lang="en-US" sz="2300" dirty="0"/>
          </a:p>
          <a:p>
            <a:r>
              <a:rPr lang="en-US" sz="2300" dirty="0"/>
              <a:t>In </a:t>
            </a:r>
            <a:r>
              <a:rPr lang="en-US" sz="2300" b="1" dirty="0"/>
              <a:t>Louisiana</a:t>
            </a:r>
            <a:r>
              <a:rPr lang="en-US" sz="2300" dirty="0"/>
              <a:t>, 73 percent of women and 58 percent of men believe there’s more work to be done. Only 38 percent of white men say the same. </a:t>
            </a:r>
          </a:p>
          <a:p>
            <a:endParaRPr lang="en-US" sz="2500" dirty="0"/>
          </a:p>
        </p:txBody>
      </p:sp>
      <p:pic>
        <p:nvPicPr>
          <p:cNvPr id="8" name="Picture 7" descr="Chart, bar chart&#10;&#10;Description automatically generated">
            <a:extLst>
              <a:ext uri="{FF2B5EF4-FFF2-40B4-BE49-F238E27FC236}">
                <a16:creationId xmlns:a16="http://schemas.microsoft.com/office/drawing/2014/main" id="{F1C85DAA-7894-5E44-B27F-69C37AC234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798731"/>
            <a:ext cx="4475357" cy="5906869"/>
          </a:xfrm>
          <a:prstGeom prst="rect">
            <a:avLst/>
          </a:prstGeom>
        </p:spPr>
      </p:pic>
      <p:sp>
        <p:nvSpPr>
          <p:cNvPr id="2" name="TextBox 1">
            <a:extLst>
              <a:ext uri="{FF2B5EF4-FFF2-40B4-BE49-F238E27FC236}">
                <a16:creationId xmlns:a16="http://schemas.microsoft.com/office/drawing/2014/main" id="{18554FCB-53CA-C543-89DA-8023ECA1F4DF}"/>
              </a:ext>
            </a:extLst>
          </p:cNvPr>
          <p:cNvSpPr txBox="1"/>
          <p:nvPr/>
        </p:nvSpPr>
        <p:spPr>
          <a:xfrm>
            <a:off x="1600200" y="152400"/>
            <a:ext cx="5943600" cy="646331"/>
          </a:xfrm>
          <a:prstGeom prst="rect">
            <a:avLst/>
          </a:prstGeom>
          <a:noFill/>
        </p:spPr>
        <p:txBody>
          <a:bodyPr wrap="square" rtlCol="0">
            <a:spAutoFit/>
          </a:bodyPr>
          <a:lstStyle/>
          <a:p>
            <a:r>
              <a:rPr lang="en-US" sz="3600" b="1" dirty="0"/>
              <a:t>Insights from our new survey</a:t>
            </a:r>
          </a:p>
        </p:txBody>
      </p:sp>
    </p:spTree>
    <p:extLst>
      <p:ext uri="{BB962C8B-B14F-4D97-AF65-F5344CB8AC3E}">
        <p14:creationId xmlns:p14="http://schemas.microsoft.com/office/powerpoint/2010/main" val="3042835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AD377843-76DC-1740-A724-3531DBB08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52400"/>
            <a:ext cx="5489370" cy="6553200"/>
          </a:xfrm>
          <a:prstGeom prst="rect">
            <a:avLst/>
          </a:prstGeom>
        </p:spPr>
      </p:pic>
    </p:spTree>
    <p:extLst>
      <p:ext uri="{BB962C8B-B14F-4D97-AF65-F5344CB8AC3E}">
        <p14:creationId xmlns:p14="http://schemas.microsoft.com/office/powerpoint/2010/main" val="3477725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C41F69-89B2-ED4E-A632-3538872BACF2}"/>
              </a:ext>
            </a:extLst>
          </p:cNvPr>
          <p:cNvSpPr/>
          <p:nvPr/>
        </p:nvSpPr>
        <p:spPr>
          <a:xfrm>
            <a:off x="266700" y="258901"/>
            <a:ext cx="8610600" cy="7017306"/>
          </a:xfrm>
          <a:prstGeom prst="rect">
            <a:avLst/>
          </a:prstGeom>
        </p:spPr>
        <p:txBody>
          <a:bodyPr wrap="square">
            <a:spAutoFit/>
          </a:bodyPr>
          <a:lstStyle/>
          <a:p>
            <a:r>
              <a:rPr lang="en-US" sz="3600" b="1" dirty="0">
                <a:latin typeface="Calibri" panose="020F0502020204030204" pitchFamily="34" charset="0"/>
                <a:cs typeface="Calibri" panose="020F0502020204030204" pitchFamily="34" charset="0"/>
              </a:rPr>
              <a:t>We asked Louisiana residents why they think their state ranks worst: </a:t>
            </a:r>
          </a:p>
          <a:p>
            <a:endParaRPr lang="en-US" sz="2200" dirty="0">
              <a:latin typeface="Calibri" panose="020F0502020204030204" pitchFamily="34" charset="0"/>
              <a:cs typeface="Calibri" panose="020F0502020204030204" pitchFamily="34" charset="0"/>
            </a:endParaRPr>
          </a:p>
          <a:p>
            <a:pPr lvl="1"/>
            <a:r>
              <a:rPr lang="en-US" sz="2200" dirty="0">
                <a:latin typeface="Calibri" panose="020F0502020204030204" pitchFamily="34" charset="0"/>
                <a:cs typeface="Calibri" panose="020F0502020204030204" pitchFamily="34" charset="0"/>
              </a:rPr>
              <a:t>“Because there's still a lot of </a:t>
            </a:r>
            <a:r>
              <a:rPr lang="en-US" sz="2200" b="1" dirty="0">
                <a:solidFill>
                  <a:srgbClr val="B03720"/>
                </a:solidFill>
                <a:latin typeface="Calibri" panose="020F0502020204030204" pitchFamily="34" charset="0"/>
                <a:cs typeface="Calibri" panose="020F0502020204030204" pitchFamily="34" charset="0"/>
              </a:rPr>
              <a:t>racism</a:t>
            </a:r>
            <a:r>
              <a:rPr lang="en-US" sz="2200" dirty="0">
                <a:latin typeface="Calibri" panose="020F0502020204030204" pitchFamily="34" charset="0"/>
                <a:cs typeface="Calibri" panose="020F0502020204030204" pitchFamily="34" charset="0"/>
              </a:rPr>
              <a:t> in this state, and this is just a male dominated state in regards to politics and other things. The south is steeped in tradition where </a:t>
            </a:r>
            <a:r>
              <a:rPr lang="en-US" sz="2200" b="1" dirty="0">
                <a:solidFill>
                  <a:srgbClr val="B03720"/>
                </a:solidFill>
                <a:latin typeface="Calibri" panose="020F0502020204030204" pitchFamily="34" charset="0"/>
                <a:cs typeface="Calibri" panose="020F0502020204030204" pitchFamily="34" charset="0"/>
              </a:rPr>
              <a:t>men are the breadwinner </a:t>
            </a:r>
            <a:r>
              <a:rPr lang="en-US" sz="2200" dirty="0">
                <a:latin typeface="Calibri" panose="020F0502020204030204" pitchFamily="34" charset="0"/>
                <a:cs typeface="Calibri" panose="020F0502020204030204" pitchFamily="34" charset="0"/>
              </a:rPr>
              <a:t>and </a:t>
            </a:r>
            <a:r>
              <a:rPr lang="en-US" sz="2200" b="1" dirty="0">
                <a:solidFill>
                  <a:srgbClr val="B03720"/>
                </a:solidFill>
                <a:latin typeface="Calibri" panose="020F0502020204030204" pitchFamily="34" charset="0"/>
                <a:cs typeface="Calibri" panose="020F0502020204030204" pitchFamily="34" charset="0"/>
              </a:rPr>
              <a:t>women stay home </a:t>
            </a:r>
            <a:r>
              <a:rPr lang="en-US" sz="2200" dirty="0">
                <a:latin typeface="Calibri" panose="020F0502020204030204" pitchFamily="34" charset="0"/>
                <a:cs typeface="Calibri" panose="020F0502020204030204" pitchFamily="34" charset="0"/>
              </a:rPr>
              <a:t>and care for the home.” –Black woman, age 38</a:t>
            </a:r>
          </a:p>
          <a:p>
            <a:pPr lvl="1"/>
            <a:endParaRPr lang="en-US" sz="2200" dirty="0">
              <a:latin typeface="Calibri" panose="020F0502020204030204" pitchFamily="34" charset="0"/>
              <a:cs typeface="Calibri" panose="020F0502020204030204" pitchFamily="34" charset="0"/>
            </a:endParaRPr>
          </a:p>
          <a:p>
            <a:pPr lvl="1"/>
            <a:r>
              <a:rPr lang="en-US" sz="2200" dirty="0">
                <a:latin typeface="Calibri" panose="020F0502020204030204" pitchFamily="34" charset="0"/>
                <a:cs typeface="Calibri" panose="020F0502020204030204" pitchFamily="34" charset="0"/>
              </a:rPr>
              <a:t>"This state has a long history of </a:t>
            </a:r>
            <a:r>
              <a:rPr lang="en-US" sz="2200" b="1" dirty="0">
                <a:solidFill>
                  <a:srgbClr val="B03720"/>
                </a:solidFill>
                <a:latin typeface="Calibri" panose="020F0502020204030204" pitchFamily="34" charset="0"/>
                <a:cs typeface="Calibri" panose="020F0502020204030204" pitchFamily="34" charset="0"/>
              </a:rPr>
              <a:t>racism</a:t>
            </a:r>
            <a:r>
              <a:rPr lang="en-US" sz="2200" dirty="0">
                <a:latin typeface="Calibri" panose="020F0502020204030204" pitchFamily="34" charset="0"/>
                <a:cs typeface="Calibri" panose="020F0502020204030204" pitchFamily="34" charset="0"/>
              </a:rPr>
              <a:t> and </a:t>
            </a:r>
            <a:r>
              <a:rPr lang="en-US" sz="2200" b="1" dirty="0">
                <a:solidFill>
                  <a:srgbClr val="B03720"/>
                </a:solidFill>
                <a:latin typeface="Calibri" panose="020F0502020204030204" pitchFamily="34" charset="0"/>
                <a:cs typeface="Calibri" panose="020F0502020204030204" pitchFamily="34" charset="0"/>
              </a:rPr>
              <a:t>sexism</a:t>
            </a:r>
            <a:r>
              <a:rPr lang="en-US" sz="2200" dirty="0">
                <a:latin typeface="Calibri" panose="020F0502020204030204" pitchFamily="34" charset="0"/>
                <a:cs typeface="Calibri" panose="020F0502020204030204" pitchFamily="34" charset="0"/>
              </a:rPr>
              <a:t>. Little has been done to bring communities together in order to understand the challenges." -- Hispanic man age 59</a:t>
            </a:r>
          </a:p>
          <a:p>
            <a:pPr lvl="1"/>
            <a:endParaRPr lang="en-US" sz="2200" dirty="0">
              <a:latin typeface="Calibri" panose="020F0502020204030204" pitchFamily="34" charset="0"/>
              <a:cs typeface="Calibri" panose="020F0502020204030204" pitchFamily="34" charset="0"/>
            </a:endParaRPr>
          </a:p>
          <a:p>
            <a:pPr lvl="1"/>
            <a:r>
              <a:rPr lang="en-US" sz="2200" dirty="0">
                <a:latin typeface="Calibri" panose="020F0502020204030204" pitchFamily="34" charset="0"/>
                <a:cs typeface="Calibri" panose="020F0502020204030204" pitchFamily="34" charset="0"/>
              </a:rPr>
              <a:t>"Lack of access to </a:t>
            </a:r>
            <a:r>
              <a:rPr lang="en-US" sz="2200" b="1" dirty="0">
                <a:solidFill>
                  <a:srgbClr val="B03720"/>
                </a:solidFill>
                <a:latin typeface="Calibri" panose="020F0502020204030204" pitchFamily="34" charset="0"/>
                <a:cs typeface="Calibri" panose="020F0502020204030204" pitchFamily="34" charset="0"/>
              </a:rPr>
              <a:t>education</a:t>
            </a:r>
            <a:r>
              <a:rPr lang="en-US" sz="2200" dirty="0">
                <a:latin typeface="Calibri" panose="020F0502020204030204" pitchFamily="34" charset="0"/>
                <a:cs typeface="Calibri" panose="020F0502020204030204" pitchFamily="34" charset="0"/>
              </a:rPr>
              <a:t>, a conservative culture that believes that women should </a:t>
            </a:r>
            <a:r>
              <a:rPr lang="en-US" sz="2200" b="1" dirty="0">
                <a:solidFill>
                  <a:srgbClr val="B03720"/>
                </a:solidFill>
                <a:latin typeface="Calibri" panose="020F0502020204030204" pitchFamily="34" charset="0"/>
                <a:cs typeface="Calibri" panose="020F0502020204030204" pitchFamily="34" charset="0"/>
              </a:rPr>
              <a:t>remain in the home</a:t>
            </a:r>
            <a:r>
              <a:rPr lang="en-US" sz="2200" dirty="0">
                <a:latin typeface="Calibri" panose="020F0502020204030204" pitchFamily="34" charset="0"/>
                <a:cs typeface="Calibri" panose="020F0502020204030204" pitchFamily="34" charset="0"/>
              </a:rPr>
              <a:t>, and a strong </a:t>
            </a:r>
            <a:r>
              <a:rPr lang="en-US" sz="2200" b="1" dirty="0">
                <a:solidFill>
                  <a:srgbClr val="B03720"/>
                </a:solidFill>
                <a:latin typeface="Calibri" panose="020F0502020204030204" pitchFamily="34" charset="0"/>
                <a:cs typeface="Calibri" panose="020F0502020204030204" pitchFamily="34" charset="0"/>
              </a:rPr>
              <a:t>anti-abortion</a:t>
            </a:r>
            <a:r>
              <a:rPr lang="en-US" sz="2200" dirty="0">
                <a:latin typeface="Calibri" panose="020F0502020204030204" pitchFamily="34" charset="0"/>
                <a:cs typeface="Calibri" panose="020F0502020204030204" pitchFamily="34" charset="0"/>
              </a:rPr>
              <a:t> Catholic culture. Also a high percentage of single mothers, making it harder to finish education or have </a:t>
            </a:r>
            <a:r>
              <a:rPr lang="en-US" sz="2200" b="1" dirty="0">
                <a:solidFill>
                  <a:srgbClr val="B03720"/>
                </a:solidFill>
                <a:latin typeface="Calibri" panose="020F0502020204030204" pitchFamily="34" charset="0"/>
                <a:cs typeface="Calibri" panose="020F0502020204030204" pitchFamily="34" charset="0"/>
              </a:rPr>
              <a:t>access to higher-paying jobs</a:t>
            </a:r>
            <a:r>
              <a:rPr lang="en-US" sz="2200" dirty="0">
                <a:latin typeface="Calibri" panose="020F0502020204030204" pitchFamily="34" charset="0"/>
                <a:cs typeface="Calibri" panose="020F0502020204030204" pitchFamily="34" charset="0"/>
              </a:rPr>
              <a:t>." -- white women age 31</a:t>
            </a:r>
          </a:p>
          <a:p>
            <a:pPr marL="800100" lvl="1" indent="-342900">
              <a:buFont typeface="Arial" panose="020B0604020202020204" pitchFamily="34" charset="0"/>
              <a:buChar char="•"/>
            </a:pPr>
            <a:endParaRPr lang="en-US" sz="2300" dirty="0"/>
          </a:p>
          <a:p>
            <a:endParaRPr lang="en-US" sz="2500" dirty="0"/>
          </a:p>
        </p:txBody>
      </p:sp>
    </p:spTree>
    <p:extLst>
      <p:ext uri="{BB962C8B-B14F-4D97-AF65-F5344CB8AC3E}">
        <p14:creationId xmlns:p14="http://schemas.microsoft.com/office/powerpoint/2010/main" val="24938724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2476</TotalTime>
  <Words>2325</Words>
  <Application>Microsoft Macintosh PowerPoint</Application>
  <PresentationFormat>On-screen Show (4:3)</PresentationFormat>
  <Paragraphs>193</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Angsana New</vt:lpstr>
      <vt:lpstr>Arial</vt:lpstr>
      <vt:lpstr>Calibri</vt:lpstr>
      <vt:lpstr>Calibri Light</vt:lpstr>
      <vt:lpstr>Centaur</vt:lpstr>
      <vt:lpstr>MeridienRoman</vt:lpstr>
      <vt:lpstr>Office Theme</vt:lpstr>
      <vt:lpstr>PowerPoint Presentation</vt:lpstr>
      <vt:lpstr>PowerPoint Presentation</vt:lpstr>
      <vt:lpstr>PowerPoint Presentation</vt:lpstr>
      <vt:lpstr> Vast disparities across states    Top ranked Massachusetts scores almost four times higher than bottom ranked Louisiana </vt:lpstr>
      <vt:lpstr>PowerPoint Presentation</vt:lpstr>
      <vt:lpstr>PowerPoint Presentation</vt:lpstr>
      <vt:lpstr>PowerPoint Presentation</vt:lpstr>
      <vt:lpstr>PowerPoint Presentation</vt:lpstr>
      <vt:lpstr>PowerPoint Presentation</vt:lpstr>
      <vt:lpstr>Clear regional patterns in performance  </vt:lpstr>
      <vt:lpstr>PowerPoint Presentation</vt:lpstr>
      <vt:lpstr>Women face serious security and justice constraints  </vt:lpstr>
      <vt:lpstr>PowerPoint Presentation</vt:lpstr>
      <vt:lpstr>PowerPoint Presentation</vt:lpstr>
      <vt:lpstr>PowerPoint Presentation</vt:lpstr>
      <vt:lpstr>PowerPoint Presentation</vt:lpstr>
      <vt:lpstr>PowerPoint Presentation</vt:lpstr>
      <vt:lpstr>PowerPoint Presentation</vt:lpstr>
      <vt:lpstr>More highlights from our survey in Louisiana</vt:lpstr>
      <vt:lpstr>Ways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Ortiz</dc:creator>
  <cp:lastModifiedBy>Microsoft Office User</cp:lastModifiedBy>
  <cp:revision>69</cp:revision>
  <dcterms:created xsi:type="dcterms:W3CDTF">2020-10-01T17:54:14Z</dcterms:created>
  <dcterms:modified xsi:type="dcterms:W3CDTF">2021-02-02T16:32:55Z</dcterms:modified>
</cp:coreProperties>
</file>